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72" r:id="rId3"/>
    <p:sldId id="273" r:id="rId4"/>
    <p:sldId id="257" r:id="rId5"/>
    <p:sldId id="258" r:id="rId6"/>
    <p:sldId id="259" r:id="rId7"/>
    <p:sldId id="260" r:id="rId8"/>
    <p:sldId id="261" r:id="rId9"/>
    <p:sldId id="262" r:id="rId10"/>
    <p:sldId id="263" r:id="rId11"/>
    <p:sldId id="264" r:id="rId12"/>
    <p:sldId id="266" r:id="rId13"/>
    <p:sldId id="284" r:id="rId14"/>
    <p:sldId id="267" r:id="rId15"/>
    <p:sldId id="268" r:id="rId16"/>
    <p:sldId id="269" r:id="rId17"/>
    <p:sldId id="276" r:id="rId18"/>
    <p:sldId id="277" r:id="rId19"/>
    <p:sldId id="274" r:id="rId20"/>
    <p:sldId id="278" r:id="rId21"/>
    <p:sldId id="279" r:id="rId22"/>
    <p:sldId id="280" r:id="rId23"/>
    <p:sldId id="285" r:id="rId24"/>
    <p:sldId id="281" r:id="rId25"/>
    <p:sldId id="283" r:id="rId26"/>
    <p:sldId id="282" r:id="rId27"/>
    <p:sldId id="275" r:id="rId28"/>
    <p:sldId id="271"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978"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6F12B-A6A3-4B89-8109-543B6E0D6801}" type="doc">
      <dgm:prSet loTypeId="urn:microsoft.com/office/officeart/2005/8/layout/hProcess11" loCatId="process" qsTypeId="urn:microsoft.com/office/officeart/2005/8/quickstyle/simple1" qsCatId="simple" csTypeId="urn:microsoft.com/office/officeart/2005/8/colors/colorful1" csCatId="colorful"/>
      <dgm:spPr/>
      <dgm:t>
        <a:bodyPr/>
        <a:lstStyle/>
        <a:p>
          <a:endParaRPr lang="en-US"/>
        </a:p>
      </dgm:t>
    </dgm:pt>
    <dgm:pt modelId="{9F54405F-346F-4076-B375-4953C27E3436}">
      <dgm:prSet/>
      <dgm:spPr/>
      <dgm:t>
        <a:bodyPr/>
        <a:lstStyle/>
        <a:p>
          <a:pPr rtl="0"/>
          <a:r>
            <a:rPr lang="en-US"/>
            <a:t>What is a capacitor</a:t>
          </a:r>
        </a:p>
      </dgm:t>
    </dgm:pt>
    <dgm:pt modelId="{1495CC17-66B6-4D32-8680-DAE6C732B7E7}" type="parTrans" cxnId="{789E42EB-765B-45E6-8406-E3BF76952CAB}">
      <dgm:prSet/>
      <dgm:spPr/>
      <dgm:t>
        <a:bodyPr/>
        <a:lstStyle/>
        <a:p>
          <a:endParaRPr lang="en-US"/>
        </a:p>
      </dgm:t>
    </dgm:pt>
    <dgm:pt modelId="{FEAD0F73-BE85-4B39-B631-5DEBAAF6BCAB}" type="sibTrans" cxnId="{789E42EB-765B-45E6-8406-E3BF76952CAB}">
      <dgm:prSet/>
      <dgm:spPr/>
      <dgm:t>
        <a:bodyPr/>
        <a:lstStyle/>
        <a:p>
          <a:endParaRPr lang="en-US"/>
        </a:p>
      </dgm:t>
    </dgm:pt>
    <dgm:pt modelId="{05B12D2F-D626-44E3-BF24-CC0E13E3E647}">
      <dgm:prSet/>
      <dgm:spPr/>
      <dgm:t>
        <a:bodyPr/>
        <a:lstStyle/>
        <a:p>
          <a:pPr rtl="0"/>
          <a:r>
            <a:rPr lang="en-US"/>
            <a:t>Theoretical &amp; mathematical concepts of capacitors</a:t>
          </a:r>
        </a:p>
      </dgm:t>
    </dgm:pt>
    <dgm:pt modelId="{281815CB-0197-4AE0-8A21-1D9B1BDDD666}" type="parTrans" cxnId="{8307E2FD-5FD2-42CF-88E5-1F3EA4D7DC91}">
      <dgm:prSet/>
      <dgm:spPr/>
      <dgm:t>
        <a:bodyPr/>
        <a:lstStyle/>
        <a:p>
          <a:endParaRPr lang="en-US"/>
        </a:p>
      </dgm:t>
    </dgm:pt>
    <dgm:pt modelId="{B52BA995-AE70-4DAA-A4F6-AA6C80F4C6D4}" type="sibTrans" cxnId="{8307E2FD-5FD2-42CF-88E5-1F3EA4D7DC91}">
      <dgm:prSet/>
      <dgm:spPr/>
      <dgm:t>
        <a:bodyPr/>
        <a:lstStyle/>
        <a:p>
          <a:endParaRPr lang="en-US"/>
        </a:p>
      </dgm:t>
    </dgm:pt>
    <dgm:pt modelId="{D7FD79EE-7832-4132-A837-5CCA82DFA978}">
      <dgm:prSet/>
      <dgm:spPr/>
      <dgm:t>
        <a:bodyPr/>
        <a:lstStyle/>
        <a:p>
          <a:pPr rtl="0"/>
          <a:r>
            <a:rPr lang="en-US" dirty="0"/>
            <a:t>Types of capacitor</a:t>
          </a:r>
        </a:p>
      </dgm:t>
    </dgm:pt>
    <dgm:pt modelId="{ADA3EAC4-FAFC-447A-8E68-40B9ECD18407}" type="parTrans" cxnId="{263E94FE-9F05-47D7-9A2B-49099231285E}">
      <dgm:prSet/>
      <dgm:spPr/>
      <dgm:t>
        <a:bodyPr/>
        <a:lstStyle/>
        <a:p>
          <a:endParaRPr lang="en-US"/>
        </a:p>
      </dgm:t>
    </dgm:pt>
    <dgm:pt modelId="{C32FBF2D-3FE3-4D96-9E90-4E3996E6CD8F}" type="sibTrans" cxnId="{263E94FE-9F05-47D7-9A2B-49099231285E}">
      <dgm:prSet/>
      <dgm:spPr/>
      <dgm:t>
        <a:bodyPr/>
        <a:lstStyle/>
        <a:p>
          <a:endParaRPr lang="en-US"/>
        </a:p>
      </dgm:t>
    </dgm:pt>
    <dgm:pt modelId="{A2EE4976-2483-48DC-8F9D-E2A13A1CAFB9}">
      <dgm:prSet/>
      <dgm:spPr/>
      <dgm:t>
        <a:bodyPr/>
        <a:lstStyle/>
        <a:p>
          <a:pPr rtl="0"/>
          <a:r>
            <a:rPr lang="en-US"/>
            <a:t>How they work</a:t>
          </a:r>
        </a:p>
      </dgm:t>
    </dgm:pt>
    <dgm:pt modelId="{ADD37AA4-DCC1-4052-8D4A-99EAC24DC885}" type="parTrans" cxnId="{9555DE74-C1D7-4937-9F4F-946F70978048}">
      <dgm:prSet/>
      <dgm:spPr/>
      <dgm:t>
        <a:bodyPr/>
        <a:lstStyle/>
        <a:p>
          <a:endParaRPr lang="en-US"/>
        </a:p>
      </dgm:t>
    </dgm:pt>
    <dgm:pt modelId="{5206ABE4-9D9E-47A1-86F1-8705F41359B0}" type="sibTrans" cxnId="{9555DE74-C1D7-4937-9F4F-946F70978048}">
      <dgm:prSet/>
      <dgm:spPr/>
      <dgm:t>
        <a:bodyPr/>
        <a:lstStyle/>
        <a:p>
          <a:endParaRPr lang="en-US"/>
        </a:p>
      </dgm:t>
    </dgm:pt>
    <dgm:pt modelId="{9074D991-A6C1-4CD0-B2CD-75C7A4E22BB4}">
      <dgm:prSet/>
      <dgm:spPr/>
      <dgm:t>
        <a:bodyPr/>
        <a:lstStyle/>
        <a:p>
          <a:pPr rtl="0"/>
          <a:r>
            <a:rPr lang="en-US"/>
            <a:t>Real world examples </a:t>
          </a:r>
        </a:p>
      </dgm:t>
    </dgm:pt>
    <dgm:pt modelId="{1E8A0447-DE42-4D97-8FD1-662626A7E624}" type="parTrans" cxnId="{EE390DBE-F963-4A57-BE17-E1E81AC6CABF}">
      <dgm:prSet/>
      <dgm:spPr/>
      <dgm:t>
        <a:bodyPr/>
        <a:lstStyle/>
        <a:p>
          <a:endParaRPr lang="en-US"/>
        </a:p>
      </dgm:t>
    </dgm:pt>
    <dgm:pt modelId="{A31DBAAF-A637-4B20-B3E5-4CF2EB40E9BD}" type="sibTrans" cxnId="{EE390DBE-F963-4A57-BE17-E1E81AC6CABF}">
      <dgm:prSet/>
      <dgm:spPr/>
      <dgm:t>
        <a:bodyPr/>
        <a:lstStyle/>
        <a:p>
          <a:endParaRPr lang="en-US"/>
        </a:p>
      </dgm:t>
    </dgm:pt>
    <dgm:pt modelId="{509F87C6-2DFA-4BE9-89AB-CC77E3FF5346}" type="pres">
      <dgm:prSet presAssocID="{88F6F12B-A6A3-4B89-8109-543B6E0D6801}" presName="Name0" presStyleCnt="0">
        <dgm:presLayoutVars>
          <dgm:dir/>
          <dgm:resizeHandles val="exact"/>
        </dgm:presLayoutVars>
      </dgm:prSet>
      <dgm:spPr/>
    </dgm:pt>
    <dgm:pt modelId="{AA72F77D-B593-4AEB-B2A7-45B302BF18B3}" type="pres">
      <dgm:prSet presAssocID="{88F6F12B-A6A3-4B89-8109-543B6E0D6801}" presName="arrow" presStyleLbl="bgShp" presStyleIdx="0" presStyleCnt="1"/>
      <dgm:spPr/>
    </dgm:pt>
    <dgm:pt modelId="{41C38374-5A98-4C15-A552-BB0FCA221085}" type="pres">
      <dgm:prSet presAssocID="{88F6F12B-A6A3-4B89-8109-543B6E0D6801}" presName="points" presStyleCnt="0"/>
      <dgm:spPr/>
    </dgm:pt>
    <dgm:pt modelId="{F2AA00A8-F791-4AEA-A7C6-B55AD026CFD7}" type="pres">
      <dgm:prSet presAssocID="{9F54405F-346F-4076-B375-4953C27E3436}" presName="compositeA" presStyleCnt="0"/>
      <dgm:spPr/>
    </dgm:pt>
    <dgm:pt modelId="{36595159-CDF5-4305-AA94-4FB46486A709}" type="pres">
      <dgm:prSet presAssocID="{9F54405F-346F-4076-B375-4953C27E3436}" presName="textA" presStyleLbl="revTx" presStyleIdx="0" presStyleCnt="5">
        <dgm:presLayoutVars>
          <dgm:bulletEnabled val="1"/>
        </dgm:presLayoutVars>
      </dgm:prSet>
      <dgm:spPr/>
    </dgm:pt>
    <dgm:pt modelId="{E8463AFD-30F0-44AF-A177-D8B78EEA9864}" type="pres">
      <dgm:prSet presAssocID="{9F54405F-346F-4076-B375-4953C27E3436}" presName="circleA" presStyleLbl="node1" presStyleIdx="0" presStyleCnt="5"/>
      <dgm:spPr/>
    </dgm:pt>
    <dgm:pt modelId="{37317E4A-D788-43FD-BC92-75E0E0065C54}" type="pres">
      <dgm:prSet presAssocID="{9F54405F-346F-4076-B375-4953C27E3436}" presName="spaceA" presStyleCnt="0"/>
      <dgm:spPr/>
    </dgm:pt>
    <dgm:pt modelId="{9C30F4E7-C3CB-401B-87C4-0609C41791A6}" type="pres">
      <dgm:prSet presAssocID="{FEAD0F73-BE85-4B39-B631-5DEBAAF6BCAB}" presName="space" presStyleCnt="0"/>
      <dgm:spPr/>
    </dgm:pt>
    <dgm:pt modelId="{0200DAC2-3F4B-4C4E-A8B6-DEAD8520DFF5}" type="pres">
      <dgm:prSet presAssocID="{05B12D2F-D626-44E3-BF24-CC0E13E3E647}" presName="compositeB" presStyleCnt="0"/>
      <dgm:spPr/>
    </dgm:pt>
    <dgm:pt modelId="{327D6853-3377-44C7-9AAB-122E99F67CCB}" type="pres">
      <dgm:prSet presAssocID="{05B12D2F-D626-44E3-BF24-CC0E13E3E647}" presName="textB" presStyleLbl="revTx" presStyleIdx="1" presStyleCnt="5">
        <dgm:presLayoutVars>
          <dgm:bulletEnabled val="1"/>
        </dgm:presLayoutVars>
      </dgm:prSet>
      <dgm:spPr/>
    </dgm:pt>
    <dgm:pt modelId="{095BF5B5-21D1-4CD1-A9B0-B84887B56B1D}" type="pres">
      <dgm:prSet presAssocID="{05B12D2F-D626-44E3-BF24-CC0E13E3E647}" presName="circleB" presStyleLbl="node1" presStyleIdx="1" presStyleCnt="5"/>
      <dgm:spPr/>
    </dgm:pt>
    <dgm:pt modelId="{E160084A-315B-4B3C-AFE7-68C8058D6A25}" type="pres">
      <dgm:prSet presAssocID="{05B12D2F-D626-44E3-BF24-CC0E13E3E647}" presName="spaceB" presStyleCnt="0"/>
      <dgm:spPr/>
    </dgm:pt>
    <dgm:pt modelId="{3158D4F5-970A-482A-8C8E-440290995CA0}" type="pres">
      <dgm:prSet presAssocID="{B52BA995-AE70-4DAA-A4F6-AA6C80F4C6D4}" presName="space" presStyleCnt="0"/>
      <dgm:spPr/>
    </dgm:pt>
    <dgm:pt modelId="{C3E1BEEB-4191-4D92-ABD1-DFD5FDCDA507}" type="pres">
      <dgm:prSet presAssocID="{D7FD79EE-7832-4132-A837-5CCA82DFA978}" presName="compositeA" presStyleCnt="0"/>
      <dgm:spPr/>
    </dgm:pt>
    <dgm:pt modelId="{6B9E8D88-41C7-4998-A5E4-AED6632FD8C2}" type="pres">
      <dgm:prSet presAssocID="{D7FD79EE-7832-4132-A837-5CCA82DFA978}" presName="textA" presStyleLbl="revTx" presStyleIdx="2" presStyleCnt="5">
        <dgm:presLayoutVars>
          <dgm:bulletEnabled val="1"/>
        </dgm:presLayoutVars>
      </dgm:prSet>
      <dgm:spPr/>
    </dgm:pt>
    <dgm:pt modelId="{EAB5AD27-A168-45EF-8447-D684A301064F}" type="pres">
      <dgm:prSet presAssocID="{D7FD79EE-7832-4132-A837-5CCA82DFA978}" presName="circleA" presStyleLbl="node1" presStyleIdx="2" presStyleCnt="5"/>
      <dgm:spPr/>
    </dgm:pt>
    <dgm:pt modelId="{B0127D9E-B4C7-4CEF-B6B0-31DC1FD38354}" type="pres">
      <dgm:prSet presAssocID="{D7FD79EE-7832-4132-A837-5CCA82DFA978}" presName="spaceA" presStyleCnt="0"/>
      <dgm:spPr/>
    </dgm:pt>
    <dgm:pt modelId="{9DAE7609-E794-4E95-9C77-BE0E243C197E}" type="pres">
      <dgm:prSet presAssocID="{C32FBF2D-3FE3-4D96-9E90-4E3996E6CD8F}" presName="space" presStyleCnt="0"/>
      <dgm:spPr/>
    </dgm:pt>
    <dgm:pt modelId="{15B4F6C0-75D6-45C8-B498-A5818D3E018D}" type="pres">
      <dgm:prSet presAssocID="{A2EE4976-2483-48DC-8F9D-E2A13A1CAFB9}" presName="compositeB" presStyleCnt="0"/>
      <dgm:spPr/>
    </dgm:pt>
    <dgm:pt modelId="{4C731586-EF62-4EBA-A668-8C00C064100B}" type="pres">
      <dgm:prSet presAssocID="{A2EE4976-2483-48DC-8F9D-E2A13A1CAFB9}" presName="textB" presStyleLbl="revTx" presStyleIdx="3" presStyleCnt="5">
        <dgm:presLayoutVars>
          <dgm:bulletEnabled val="1"/>
        </dgm:presLayoutVars>
      </dgm:prSet>
      <dgm:spPr/>
    </dgm:pt>
    <dgm:pt modelId="{FE027F5A-CCDE-40B8-A9BB-DA18A0AB5829}" type="pres">
      <dgm:prSet presAssocID="{A2EE4976-2483-48DC-8F9D-E2A13A1CAFB9}" presName="circleB" presStyleLbl="node1" presStyleIdx="3" presStyleCnt="5"/>
      <dgm:spPr/>
    </dgm:pt>
    <dgm:pt modelId="{1FDB820C-6C8E-4FA2-9E8D-21CD79E577C2}" type="pres">
      <dgm:prSet presAssocID="{A2EE4976-2483-48DC-8F9D-E2A13A1CAFB9}" presName="spaceB" presStyleCnt="0"/>
      <dgm:spPr/>
    </dgm:pt>
    <dgm:pt modelId="{40D4611E-BE8B-4D76-B5A8-1495CA7C5DD2}" type="pres">
      <dgm:prSet presAssocID="{5206ABE4-9D9E-47A1-86F1-8705F41359B0}" presName="space" presStyleCnt="0"/>
      <dgm:spPr/>
    </dgm:pt>
    <dgm:pt modelId="{E84D2323-CE24-4CF3-8B30-71DE79FC447A}" type="pres">
      <dgm:prSet presAssocID="{9074D991-A6C1-4CD0-B2CD-75C7A4E22BB4}" presName="compositeA" presStyleCnt="0"/>
      <dgm:spPr/>
    </dgm:pt>
    <dgm:pt modelId="{3527C15A-5C9B-46A9-A023-4FC2837A42FF}" type="pres">
      <dgm:prSet presAssocID="{9074D991-A6C1-4CD0-B2CD-75C7A4E22BB4}" presName="textA" presStyleLbl="revTx" presStyleIdx="4" presStyleCnt="5">
        <dgm:presLayoutVars>
          <dgm:bulletEnabled val="1"/>
        </dgm:presLayoutVars>
      </dgm:prSet>
      <dgm:spPr/>
    </dgm:pt>
    <dgm:pt modelId="{34DC18AE-B8D7-46BC-85D5-6392E1262A1B}" type="pres">
      <dgm:prSet presAssocID="{9074D991-A6C1-4CD0-B2CD-75C7A4E22BB4}" presName="circleA" presStyleLbl="node1" presStyleIdx="4" presStyleCnt="5"/>
      <dgm:spPr/>
    </dgm:pt>
    <dgm:pt modelId="{9D06579F-A720-4A4D-9F30-35254FB099DB}" type="pres">
      <dgm:prSet presAssocID="{9074D991-A6C1-4CD0-B2CD-75C7A4E22BB4}" presName="spaceA" presStyleCnt="0"/>
      <dgm:spPr/>
    </dgm:pt>
  </dgm:ptLst>
  <dgm:cxnLst>
    <dgm:cxn modelId="{F77F6534-AE89-4D7D-8EB8-BE87AAF11D10}" type="presOf" srcId="{88F6F12B-A6A3-4B89-8109-543B6E0D6801}" destId="{509F87C6-2DFA-4BE9-89AB-CC77E3FF5346}" srcOrd="0" destOrd="0" presId="urn:microsoft.com/office/officeart/2005/8/layout/hProcess11"/>
    <dgm:cxn modelId="{9555DE74-C1D7-4937-9F4F-946F70978048}" srcId="{88F6F12B-A6A3-4B89-8109-543B6E0D6801}" destId="{A2EE4976-2483-48DC-8F9D-E2A13A1CAFB9}" srcOrd="3" destOrd="0" parTransId="{ADD37AA4-DCC1-4052-8D4A-99EAC24DC885}" sibTransId="{5206ABE4-9D9E-47A1-86F1-8705F41359B0}"/>
    <dgm:cxn modelId="{21351E9C-2078-43E7-9F9A-CCCB489B406E}" type="presOf" srcId="{D7FD79EE-7832-4132-A837-5CCA82DFA978}" destId="{6B9E8D88-41C7-4998-A5E4-AED6632FD8C2}" srcOrd="0" destOrd="0" presId="urn:microsoft.com/office/officeart/2005/8/layout/hProcess11"/>
    <dgm:cxn modelId="{EE390DBE-F963-4A57-BE17-E1E81AC6CABF}" srcId="{88F6F12B-A6A3-4B89-8109-543B6E0D6801}" destId="{9074D991-A6C1-4CD0-B2CD-75C7A4E22BB4}" srcOrd="4" destOrd="0" parTransId="{1E8A0447-DE42-4D97-8FD1-662626A7E624}" sibTransId="{A31DBAAF-A637-4B20-B3E5-4CF2EB40E9BD}"/>
    <dgm:cxn modelId="{B9DB09C1-747F-4524-9923-043ECBDC3292}" type="presOf" srcId="{05B12D2F-D626-44E3-BF24-CC0E13E3E647}" destId="{327D6853-3377-44C7-9AAB-122E99F67CCB}" srcOrd="0" destOrd="0" presId="urn:microsoft.com/office/officeart/2005/8/layout/hProcess11"/>
    <dgm:cxn modelId="{D344EAC3-A6E8-4BC0-B020-C5D7AB8ED8CF}" type="presOf" srcId="{A2EE4976-2483-48DC-8F9D-E2A13A1CAFB9}" destId="{4C731586-EF62-4EBA-A668-8C00C064100B}" srcOrd="0" destOrd="0" presId="urn:microsoft.com/office/officeart/2005/8/layout/hProcess11"/>
    <dgm:cxn modelId="{DC49CEE6-9410-42C7-AA5B-B7105D23943C}" type="presOf" srcId="{9074D991-A6C1-4CD0-B2CD-75C7A4E22BB4}" destId="{3527C15A-5C9B-46A9-A023-4FC2837A42FF}" srcOrd="0" destOrd="0" presId="urn:microsoft.com/office/officeart/2005/8/layout/hProcess11"/>
    <dgm:cxn modelId="{789E42EB-765B-45E6-8406-E3BF76952CAB}" srcId="{88F6F12B-A6A3-4B89-8109-543B6E0D6801}" destId="{9F54405F-346F-4076-B375-4953C27E3436}" srcOrd="0" destOrd="0" parTransId="{1495CC17-66B6-4D32-8680-DAE6C732B7E7}" sibTransId="{FEAD0F73-BE85-4B39-B631-5DEBAAF6BCAB}"/>
    <dgm:cxn modelId="{F3DF54EB-9A19-42E6-8FCB-5AB69D114491}" type="presOf" srcId="{9F54405F-346F-4076-B375-4953C27E3436}" destId="{36595159-CDF5-4305-AA94-4FB46486A709}" srcOrd="0" destOrd="0" presId="urn:microsoft.com/office/officeart/2005/8/layout/hProcess11"/>
    <dgm:cxn modelId="{8307E2FD-5FD2-42CF-88E5-1F3EA4D7DC91}" srcId="{88F6F12B-A6A3-4B89-8109-543B6E0D6801}" destId="{05B12D2F-D626-44E3-BF24-CC0E13E3E647}" srcOrd="1" destOrd="0" parTransId="{281815CB-0197-4AE0-8A21-1D9B1BDDD666}" sibTransId="{B52BA995-AE70-4DAA-A4F6-AA6C80F4C6D4}"/>
    <dgm:cxn modelId="{263E94FE-9F05-47D7-9A2B-49099231285E}" srcId="{88F6F12B-A6A3-4B89-8109-543B6E0D6801}" destId="{D7FD79EE-7832-4132-A837-5CCA82DFA978}" srcOrd="2" destOrd="0" parTransId="{ADA3EAC4-FAFC-447A-8E68-40B9ECD18407}" sibTransId="{C32FBF2D-3FE3-4D96-9E90-4E3996E6CD8F}"/>
    <dgm:cxn modelId="{BD0CCDF5-3BFB-489B-84EE-0860537AFFE8}" type="presParOf" srcId="{509F87C6-2DFA-4BE9-89AB-CC77E3FF5346}" destId="{AA72F77D-B593-4AEB-B2A7-45B302BF18B3}" srcOrd="0" destOrd="0" presId="urn:microsoft.com/office/officeart/2005/8/layout/hProcess11"/>
    <dgm:cxn modelId="{5EFC13BC-4DFF-48CF-B4FE-1D1ED230EDCD}" type="presParOf" srcId="{509F87C6-2DFA-4BE9-89AB-CC77E3FF5346}" destId="{41C38374-5A98-4C15-A552-BB0FCA221085}" srcOrd="1" destOrd="0" presId="urn:microsoft.com/office/officeart/2005/8/layout/hProcess11"/>
    <dgm:cxn modelId="{50D467C5-9661-441B-83FA-A3DB7B8C264E}" type="presParOf" srcId="{41C38374-5A98-4C15-A552-BB0FCA221085}" destId="{F2AA00A8-F791-4AEA-A7C6-B55AD026CFD7}" srcOrd="0" destOrd="0" presId="urn:microsoft.com/office/officeart/2005/8/layout/hProcess11"/>
    <dgm:cxn modelId="{8C0FFC13-3A32-46BE-8A99-FE7003723A8E}" type="presParOf" srcId="{F2AA00A8-F791-4AEA-A7C6-B55AD026CFD7}" destId="{36595159-CDF5-4305-AA94-4FB46486A709}" srcOrd="0" destOrd="0" presId="urn:microsoft.com/office/officeart/2005/8/layout/hProcess11"/>
    <dgm:cxn modelId="{1B49E56D-3094-40FC-B656-B41152980BEF}" type="presParOf" srcId="{F2AA00A8-F791-4AEA-A7C6-B55AD026CFD7}" destId="{E8463AFD-30F0-44AF-A177-D8B78EEA9864}" srcOrd="1" destOrd="0" presId="urn:microsoft.com/office/officeart/2005/8/layout/hProcess11"/>
    <dgm:cxn modelId="{F049BA1B-981F-4B3C-8823-1A2A509AD121}" type="presParOf" srcId="{F2AA00A8-F791-4AEA-A7C6-B55AD026CFD7}" destId="{37317E4A-D788-43FD-BC92-75E0E0065C54}" srcOrd="2" destOrd="0" presId="urn:microsoft.com/office/officeart/2005/8/layout/hProcess11"/>
    <dgm:cxn modelId="{4477D8F9-B3B9-4D21-A326-B9ED3DF42F29}" type="presParOf" srcId="{41C38374-5A98-4C15-A552-BB0FCA221085}" destId="{9C30F4E7-C3CB-401B-87C4-0609C41791A6}" srcOrd="1" destOrd="0" presId="urn:microsoft.com/office/officeart/2005/8/layout/hProcess11"/>
    <dgm:cxn modelId="{D72E577E-3250-4206-9C2B-556BB032A11A}" type="presParOf" srcId="{41C38374-5A98-4C15-A552-BB0FCA221085}" destId="{0200DAC2-3F4B-4C4E-A8B6-DEAD8520DFF5}" srcOrd="2" destOrd="0" presId="urn:microsoft.com/office/officeart/2005/8/layout/hProcess11"/>
    <dgm:cxn modelId="{3B6FDA4E-C501-4441-97ED-0E0D2A8B494C}" type="presParOf" srcId="{0200DAC2-3F4B-4C4E-A8B6-DEAD8520DFF5}" destId="{327D6853-3377-44C7-9AAB-122E99F67CCB}" srcOrd="0" destOrd="0" presId="urn:microsoft.com/office/officeart/2005/8/layout/hProcess11"/>
    <dgm:cxn modelId="{125DEB69-0482-4985-811C-7E99F42860FE}" type="presParOf" srcId="{0200DAC2-3F4B-4C4E-A8B6-DEAD8520DFF5}" destId="{095BF5B5-21D1-4CD1-A9B0-B84887B56B1D}" srcOrd="1" destOrd="0" presId="urn:microsoft.com/office/officeart/2005/8/layout/hProcess11"/>
    <dgm:cxn modelId="{47D65211-87D8-47ED-9132-1E349D5159C1}" type="presParOf" srcId="{0200DAC2-3F4B-4C4E-A8B6-DEAD8520DFF5}" destId="{E160084A-315B-4B3C-AFE7-68C8058D6A25}" srcOrd="2" destOrd="0" presId="urn:microsoft.com/office/officeart/2005/8/layout/hProcess11"/>
    <dgm:cxn modelId="{129CE769-9CCA-4705-95FF-1D6D7B17B248}" type="presParOf" srcId="{41C38374-5A98-4C15-A552-BB0FCA221085}" destId="{3158D4F5-970A-482A-8C8E-440290995CA0}" srcOrd="3" destOrd="0" presId="urn:microsoft.com/office/officeart/2005/8/layout/hProcess11"/>
    <dgm:cxn modelId="{C4DD02AA-0E7E-406D-8AB0-B5FF4197AA35}" type="presParOf" srcId="{41C38374-5A98-4C15-A552-BB0FCA221085}" destId="{C3E1BEEB-4191-4D92-ABD1-DFD5FDCDA507}" srcOrd="4" destOrd="0" presId="urn:microsoft.com/office/officeart/2005/8/layout/hProcess11"/>
    <dgm:cxn modelId="{27DD179F-50D5-4198-96FD-D50CEDDC8CF9}" type="presParOf" srcId="{C3E1BEEB-4191-4D92-ABD1-DFD5FDCDA507}" destId="{6B9E8D88-41C7-4998-A5E4-AED6632FD8C2}" srcOrd="0" destOrd="0" presId="urn:microsoft.com/office/officeart/2005/8/layout/hProcess11"/>
    <dgm:cxn modelId="{B6DBA954-6477-46F0-AEFD-1D56305FF263}" type="presParOf" srcId="{C3E1BEEB-4191-4D92-ABD1-DFD5FDCDA507}" destId="{EAB5AD27-A168-45EF-8447-D684A301064F}" srcOrd="1" destOrd="0" presId="urn:microsoft.com/office/officeart/2005/8/layout/hProcess11"/>
    <dgm:cxn modelId="{13CF9949-13D6-44CD-BE3D-F0ED2BC950C0}" type="presParOf" srcId="{C3E1BEEB-4191-4D92-ABD1-DFD5FDCDA507}" destId="{B0127D9E-B4C7-4CEF-B6B0-31DC1FD38354}" srcOrd="2" destOrd="0" presId="urn:microsoft.com/office/officeart/2005/8/layout/hProcess11"/>
    <dgm:cxn modelId="{8DDDC08F-7C3A-4CD9-B218-BFA0CE38A5BD}" type="presParOf" srcId="{41C38374-5A98-4C15-A552-BB0FCA221085}" destId="{9DAE7609-E794-4E95-9C77-BE0E243C197E}" srcOrd="5" destOrd="0" presId="urn:microsoft.com/office/officeart/2005/8/layout/hProcess11"/>
    <dgm:cxn modelId="{E940F095-3E12-47CD-9AA0-1B2F5D92495D}" type="presParOf" srcId="{41C38374-5A98-4C15-A552-BB0FCA221085}" destId="{15B4F6C0-75D6-45C8-B498-A5818D3E018D}" srcOrd="6" destOrd="0" presId="urn:microsoft.com/office/officeart/2005/8/layout/hProcess11"/>
    <dgm:cxn modelId="{EB2A6DDD-37CE-441F-836C-206F0DBE79A6}" type="presParOf" srcId="{15B4F6C0-75D6-45C8-B498-A5818D3E018D}" destId="{4C731586-EF62-4EBA-A668-8C00C064100B}" srcOrd="0" destOrd="0" presId="urn:microsoft.com/office/officeart/2005/8/layout/hProcess11"/>
    <dgm:cxn modelId="{6B7FD9A8-7F8D-4450-97BD-36B8E9CAF7F4}" type="presParOf" srcId="{15B4F6C0-75D6-45C8-B498-A5818D3E018D}" destId="{FE027F5A-CCDE-40B8-A9BB-DA18A0AB5829}" srcOrd="1" destOrd="0" presId="urn:microsoft.com/office/officeart/2005/8/layout/hProcess11"/>
    <dgm:cxn modelId="{FEE77F8C-761A-4952-A95D-F34A54754C14}" type="presParOf" srcId="{15B4F6C0-75D6-45C8-B498-A5818D3E018D}" destId="{1FDB820C-6C8E-4FA2-9E8D-21CD79E577C2}" srcOrd="2" destOrd="0" presId="urn:microsoft.com/office/officeart/2005/8/layout/hProcess11"/>
    <dgm:cxn modelId="{C66A7D15-3BE4-4850-A41D-FE3F87D74A6F}" type="presParOf" srcId="{41C38374-5A98-4C15-A552-BB0FCA221085}" destId="{40D4611E-BE8B-4D76-B5A8-1495CA7C5DD2}" srcOrd="7" destOrd="0" presId="urn:microsoft.com/office/officeart/2005/8/layout/hProcess11"/>
    <dgm:cxn modelId="{F971C313-6836-41C4-B364-FC4DB1BA369D}" type="presParOf" srcId="{41C38374-5A98-4C15-A552-BB0FCA221085}" destId="{E84D2323-CE24-4CF3-8B30-71DE79FC447A}" srcOrd="8" destOrd="0" presId="urn:microsoft.com/office/officeart/2005/8/layout/hProcess11"/>
    <dgm:cxn modelId="{A7558483-F246-4C6B-9033-CCDAD5FB3DCD}" type="presParOf" srcId="{E84D2323-CE24-4CF3-8B30-71DE79FC447A}" destId="{3527C15A-5C9B-46A9-A023-4FC2837A42FF}" srcOrd="0" destOrd="0" presId="urn:microsoft.com/office/officeart/2005/8/layout/hProcess11"/>
    <dgm:cxn modelId="{50647F46-720F-4E8F-AB49-2B97E2393AFE}" type="presParOf" srcId="{E84D2323-CE24-4CF3-8B30-71DE79FC447A}" destId="{34DC18AE-B8D7-46BC-85D5-6392E1262A1B}" srcOrd="1" destOrd="0" presId="urn:microsoft.com/office/officeart/2005/8/layout/hProcess11"/>
    <dgm:cxn modelId="{5190395A-D365-49E7-AE69-0174D1825A1C}" type="presParOf" srcId="{E84D2323-CE24-4CF3-8B30-71DE79FC447A}" destId="{9D06579F-A720-4A4D-9F30-35254FB099D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2F77D-B593-4AEB-B2A7-45B302BF18B3}">
      <dsp:nvSpPr>
        <dsp:cNvPr id="0" name=""/>
        <dsp:cNvSpPr/>
      </dsp:nvSpPr>
      <dsp:spPr>
        <a:xfrm>
          <a:off x="0" y="1062513"/>
          <a:ext cx="9906000" cy="141668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95159-CDF5-4305-AA94-4FB46486A709}">
      <dsp:nvSpPr>
        <dsp:cNvPr id="0" name=""/>
        <dsp:cNvSpPr/>
      </dsp:nvSpPr>
      <dsp:spPr>
        <a:xfrm>
          <a:off x="3917" y="0"/>
          <a:ext cx="1712993" cy="141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rtl="0">
            <a:lnSpc>
              <a:spcPct val="90000"/>
            </a:lnSpc>
            <a:spcBef>
              <a:spcPct val="0"/>
            </a:spcBef>
            <a:spcAft>
              <a:spcPct val="35000"/>
            </a:spcAft>
            <a:buNone/>
          </a:pPr>
          <a:r>
            <a:rPr lang="en-US" sz="2100" kern="1200"/>
            <a:t>What is a capacitor</a:t>
          </a:r>
        </a:p>
      </dsp:txBody>
      <dsp:txXfrm>
        <a:off x="3917" y="0"/>
        <a:ext cx="1712993" cy="1416684"/>
      </dsp:txXfrm>
    </dsp:sp>
    <dsp:sp modelId="{E8463AFD-30F0-44AF-A177-D8B78EEA9864}">
      <dsp:nvSpPr>
        <dsp:cNvPr id="0" name=""/>
        <dsp:cNvSpPr/>
      </dsp:nvSpPr>
      <dsp:spPr>
        <a:xfrm>
          <a:off x="683328" y="1593770"/>
          <a:ext cx="354171" cy="354171"/>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7D6853-3377-44C7-9AAB-122E99F67CCB}">
      <dsp:nvSpPr>
        <dsp:cNvPr id="0" name=""/>
        <dsp:cNvSpPr/>
      </dsp:nvSpPr>
      <dsp:spPr>
        <a:xfrm>
          <a:off x="1802560" y="2125027"/>
          <a:ext cx="1712993" cy="141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rtl="0">
            <a:lnSpc>
              <a:spcPct val="90000"/>
            </a:lnSpc>
            <a:spcBef>
              <a:spcPct val="0"/>
            </a:spcBef>
            <a:spcAft>
              <a:spcPct val="35000"/>
            </a:spcAft>
            <a:buNone/>
          </a:pPr>
          <a:r>
            <a:rPr lang="en-US" sz="2100" kern="1200"/>
            <a:t>Theoretical &amp; mathematical concepts of capacitors</a:t>
          </a:r>
        </a:p>
      </dsp:txBody>
      <dsp:txXfrm>
        <a:off x="1802560" y="2125027"/>
        <a:ext cx="1712993" cy="1416684"/>
      </dsp:txXfrm>
    </dsp:sp>
    <dsp:sp modelId="{095BF5B5-21D1-4CD1-A9B0-B84887B56B1D}">
      <dsp:nvSpPr>
        <dsp:cNvPr id="0" name=""/>
        <dsp:cNvSpPr/>
      </dsp:nvSpPr>
      <dsp:spPr>
        <a:xfrm>
          <a:off x="2481971" y="1593770"/>
          <a:ext cx="354171" cy="354171"/>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9E8D88-41C7-4998-A5E4-AED6632FD8C2}">
      <dsp:nvSpPr>
        <dsp:cNvPr id="0" name=""/>
        <dsp:cNvSpPr/>
      </dsp:nvSpPr>
      <dsp:spPr>
        <a:xfrm>
          <a:off x="3601203" y="0"/>
          <a:ext cx="1712993" cy="141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rtl="0">
            <a:lnSpc>
              <a:spcPct val="90000"/>
            </a:lnSpc>
            <a:spcBef>
              <a:spcPct val="0"/>
            </a:spcBef>
            <a:spcAft>
              <a:spcPct val="35000"/>
            </a:spcAft>
            <a:buNone/>
          </a:pPr>
          <a:r>
            <a:rPr lang="en-US" sz="2100" kern="1200" dirty="0"/>
            <a:t>Types of capacitor</a:t>
          </a:r>
        </a:p>
      </dsp:txBody>
      <dsp:txXfrm>
        <a:off x="3601203" y="0"/>
        <a:ext cx="1712993" cy="1416684"/>
      </dsp:txXfrm>
    </dsp:sp>
    <dsp:sp modelId="{EAB5AD27-A168-45EF-8447-D684A301064F}">
      <dsp:nvSpPr>
        <dsp:cNvPr id="0" name=""/>
        <dsp:cNvSpPr/>
      </dsp:nvSpPr>
      <dsp:spPr>
        <a:xfrm>
          <a:off x="4280614" y="1593770"/>
          <a:ext cx="354171" cy="354171"/>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731586-EF62-4EBA-A668-8C00C064100B}">
      <dsp:nvSpPr>
        <dsp:cNvPr id="0" name=""/>
        <dsp:cNvSpPr/>
      </dsp:nvSpPr>
      <dsp:spPr>
        <a:xfrm>
          <a:off x="5399846" y="2125027"/>
          <a:ext cx="1712993" cy="141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0" lvl="0" indent="0" algn="ctr" defTabSz="933450" rtl="0">
            <a:lnSpc>
              <a:spcPct val="90000"/>
            </a:lnSpc>
            <a:spcBef>
              <a:spcPct val="0"/>
            </a:spcBef>
            <a:spcAft>
              <a:spcPct val="35000"/>
            </a:spcAft>
            <a:buNone/>
          </a:pPr>
          <a:r>
            <a:rPr lang="en-US" sz="2100" kern="1200"/>
            <a:t>How they work</a:t>
          </a:r>
        </a:p>
      </dsp:txBody>
      <dsp:txXfrm>
        <a:off x="5399846" y="2125027"/>
        <a:ext cx="1712993" cy="1416684"/>
      </dsp:txXfrm>
    </dsp:sp>
    <dsp:sp modelId="{FE027F5A-CCDE-40B8-A9BB-DA18A0AB5829}">
      <dsp:nvSpPr>
        <dsp:cNvPr id="0" name=""/>
        <dsp:cNvSpPr/>
      </dsp:nvSpPr>
      <dsp:spPr>
        <a:xfrm>
          <a:off x="6079257" y="1593770"/>
          <a:ext cx="354171" cy="354171"/>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27C15A-5C9B-46A9-A023-4FC2837A42FF}">
      <dsp:nvSpPr>
        <dsp:cNvPr id="0" name=""/>
        <dsp:cNvSpPr/>
      </dsp:nvSpPr>
      <dsp:spPr>
        <a:xfrm>
          <a:off x="7198488" y="0"/>
          <a:ext cx="1712993" cy="1416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b" anchorCtr="0">
          <a:noAutofit/>
        </a:bodyPr>
        <a:lstStyle/>
        <a:p>
          <a:pPr marL="0" lvl="0" indent="0" algn="ctr" defTabSz="933450" rtl="0">
            <a:lnSpc>
              <a:spcPct val="90000"/>
            </a:lnSpc>
            <a:spcBef>
              <a:spcPct val="0"/>
            </a:spcBef>
            <a:spcAft>
              <a:spcPct val="35000"/>
            </a:spcAft>
            <a:buNone/>
          </a:pPr>
          <a:r>
            <a:rPr lang="en-US" sz="2100" kern="1200"/>
            <a:t>Real world examples </a:t>
          </a:r>
        </a:p>
      </dsp:txBody>
      <dsp:txXfrm>
        <a:off x="7198488" y="0"/>
        <a:ext cx="1712993" cy="1416684"/>
      </dsp:txXfrm>
    </dsp:sp>
    <dsp:sp modelId="{34DC18AE-B8D7-46BC-85D5-6392E1262A1B}">
      <dsp:nvSpPr>
        <dsp:cNvPr id="0" name=""/>
        <dsp:cNvSpPr/>
      </dsp:nvSpPr>
      <dsp:spPr>
        <a:xfrm>
          <a:off x="7877899" y="1593770"/>
          <a:ext cx="354171" cy="354171"/>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4/10/2021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7553000"/>
      </p:ext>
    </p:extLst>
  </p:cSld>
  <p:clrMapOvr>
    <a:masterClrMapping/>
  </p:clrMapOvr>
  <p:transition spd="slow">
    <p:randomBar dir="vert"/>
    <p:sndAc>
      <p:stSnd>
        <p:snd r:embed="rId1" name="click.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6468900"/>
      </p:ext>
    </p:extLst>
  </p:cSld>
  <p:clrMapOvr>
    <a:masterClrMapping/>
  </p:clrMapOvr>
  <p:transition spd="slow">
    <p:randomBar dir="vert"/>
    <p:sndAc>
      <p:stSnd>
        <p:snd r:embed="rId1" name="click.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297978"/>
      </p:ext>
    </p:extLst>
  </p:cSld>
  <p:clrMapOvr>
    <a:masterClrMapping/>
  </p:clrMapOvr>
  <p:transition spd="slow">
    <p:randomBar dir="vert"/>
    <p:sndAc>
      <p:stSnd>
        <p:snd r:embed="rId1" name="click.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31913314"/>
      </p:ext>
    </p:extLst>
  </p:cSld>
  <p:clrMapOvr>
    <a:masterClrMapping/>
  </p:clrMapOvr>
  <p:transition spd="slow">
    <p:randomBar dir="vert"/>
    <p:sndAc>
      <p:stSnd>
        <p:snd r:embed="rId1" name="click.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1899752"/>
      </p:ext>
    </p:extLst>
  </p:cSld>
  <p:clrMapOvr>
    <a:masterClrMapping/>
  </p:clrMapOvr>
  <p:transition spd="slow">
    <p:randomBar dir="vert"/>
    <p:sndAc>
      <p:stSnd>
        <p:snd r:embed="rId1" name="click.wav"/>
      </p:st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430454"/>
      </p:ext>
    </p:extLst>
  </p:cSld>
  <p:clrMapOvr>
    <a:masterClrMapping/>
  </p:clrMapOvr>
  <p:transition spd="slow">
    <p:randomBar dir="vert"/>
    <p:sndAc>
      <p:stSnd>
        <p:snd r:embed="rId1" name="click.wav"/>
      </p:st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9826043"/>
      </p:ext>
    </p:extLst>
  </p:cSld>
  <p:clrMapOvr>
    <a:masterClrMapping/>
  </p:clrMapOvr>
  <p:transition spd="slow">
    <p:randomBar dir="vert"/>
    <p:sndAc>
      <p:stSnd>
        <p:snd r:embed="rId1" name="click.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3624341"/>
      </p:ext>
    </p:extLst>
  </p:cSld>
  <p:clrMapOvr>
    <a:masterClrMapping/>
  </p:clrMapOvr>
  <p:transition spd="slow">
    <p:randomBar dir="vert"/>
    <p:sndAc>
      <p:stSnd>
        <p:snd r:embed="rId1" name="click.wav"/>
      </p:st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1229393"/>
      </p:ext>
    </p:extLst>
  </p:cSld>
  <p:clrMapOvr>
    <a:masterClrMapping/>
  </p:clrMapOvr>
  <p:transition spd="slow">
    <p:randomBar dir="vert"/>
    <p:sndAc>
      <p:stSnd>
        <p:snd r:embed="rId1" name="click.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3273823"/>
      </p:ext>
    </p:extLst>
  </p:cSld>
  <p:clrMapOvr>
    <a:masterClrMapping/>
  </p:clrMapOvr>
  <p:transition spd="slow">
    <p:randomBar dir="vert"/>
    <p:sndAc>
      <p:stSnd>
        <p:snd r:embed="rId1" name="click.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1448819"/>
      </p:ext>
    </p:extLst>
  </p:cSld>
  <p:clrMapOvr>
    <a:masterClrMapping/>
  </p:clrMapOvr>
  <p:transition spd="slow">
    <p:randomBar dir="vert"/>
    <p:sndAc>
      <p:stSnd>
        <p:snd r:embed="rId1" name="click.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5772868"/>
      </p:ext>
    </p:extLst>
  </p:cSld>
  <p:clrMapOvr>
    <a:masterClrMapping/>
  </p:clrMapOvr>
  <p:transition spd="slow">
    <p:randomBar dir="vert"/>
    <p:sndAc>
      <p:stSnd>
        <p:snd r:embed="rId1" name="click.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1645100"/>
      </p:ext>
    </p:extLst>
  </p:cSld>
  <p:clrMapOvr>
    <a:masterClrMapping/>
  </p:clrMapOvr>
  <p:transition spd="slow">
    <p:randomBar dir="vert"/>
    <p:sndAc>
      <p:stSnd>
        <p:snd r:embed="rId1" name="click.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998464"/>
      </p:ext>
    </p:extLst>
  </p:cSld>
  <p:clrMapOvr>
    <a:masterClrMapping/>
  </p:clrMapOvr>
  <p:transition spd="slow">
    <p:randomBar dir="vert"/>
    <p:sndAc>
      <p:stSnd>
        <p:snd r:embed="rId1" name="click.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2264412"/>
      </p:ext>
    </p:extLst>
  </p:cSld>
  <p:clrMapOvr>
    <a:masterClrMapping/>
  </p:clrMapOvr>
  <p:transition spd="slow">
    <p:randomBar dir="vert"/>
    <p:sndAc>
      <p:stSnd>
        <p:snd r:embed="rId1" name="click.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5127365"/>
      </p:ext>
    </p:extLst>
  </p:cSld>
  <p:clrMapOvr>
    <a:masterClrMapping/>
  </p:clrMapOvr>
  <p:transition spd="slow">
    <p:randomBar dir="vert"/>
    <p:sndAc>
      <p:stSnd>
        <p:snd r:embed="rId1" name="click.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5599095"/>
      </p:ext>
    </p:extLst>
  </p:cSld>
  <p:clrMapOvr>
    <a:masterClrMapping/>
  </p:clrMapOvr>
  <p:transition spd="slow">
    <p:randomBar dir="vert"/>
    <p:sndAc>
      <p:stSnd>
        <p:snd r:embed="rId1" name="click.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4/10/2021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0249581"/>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spd="slow">
    <p:randomBar dir="vert"/>
    <p:sndAc>
      <p:stSnd>
        <p:snd r:embed="rId19" name="click.wav"/>
      </p:stSnd>
    </p:sndAc>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audio" Target="../media/audio1.wav"/><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7.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g"/><Relationship Id="rId2" Type="http://schemas.openxmlformats.org/officeDocument/2006/relationships/audio" Target="../media/audio1.wav"/><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2.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audio" Target="../media/audio1.wav"/><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audio" Target="../media/audio1.wav"/><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hyperlink" Target="http://en.wikipedia.org/wiki/Electrostatic" TargetMode="External"/><Relationship Id="rId3" Type="http://schemas.openxmlformats.org/officeDocument/2006/relationships/image" Target="../media/image3.jpg"/><Relationship Id="rId7" Type="http://schemas.openxmlformats.org/officeDocument/2006/relationships/hyperlink" Target="http://en.wikipedia.org/wiki/Energy" TargetMode="External"/><Relationship Id="rId2" Type="http://schemas.openxmlformats.org/officeDocument/2006/relationships/audio" Target="../media/audio1.wav"/><Relationship Id="rId1" Type="http://schemas.openxmlformats.org/officeDocument/2006/relationships/slideLayout" Target="../slideLayouts/slideLayout9.xml"/><Relationship Id="rId6" Type="http://schemas.openxmlformats.org/officeDocument/2006/relationships/hyperlink" Target="http://en.wikipedia.org/wiki/Electronic_component" TargetMode="External"/><Relationship Id="rId5" Type="http://schemas.openxmlformats.org/officeDocument/2006/relationships/hyperlink" Target="http://en.wikipedia.org/wiki/Terminal_(electronics)" TargetMode="External"/><Relationship Id="rId4" Type="http://schemas.openxmlformats.org/officeDocument/2006/relationships/hyperlink" Target="http://en.wikipedia.org/wiki/Passivity_(engineering)" TargetMode="External"/><Relationship Id="rId9" Type="http://schemas.openxmlformats.org/officeDocument/2006/relationships/hyperlink" Target="http://en.wikipedia.org/wiki/Electric_fie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76748" y="351654"/>
            <a:ext cx="7513319" cy="810940"/>
          </a:xfrm>
        </p:spPr>
        <p:txBody>
          <a:bodyPr>
            <a:noAutofit/>
          </a:bodyPr>
          <a:lstStyle/>
          <a:p>
            <a:r>
              <a:rPr lang="en-US" sz="5400" dirty="0"/>
              <a:t>Physics project work</a:t>
            </a:r>
          </a:p>
        </p:txBody>
      </p:sp>
      <p:sp>
        <p:nvSpPr>
          <p:cNvPr id="3" name="Subtitle 2"/>
          <p:cNvSpPr>
            <a:spLocks noGrp="1"/>
          </p:cNvSpPr>
          <p:nvPr>
            <p:ph type="subTitle" idx="1"/>
          </p:nvPr>
        </p:nvSpPr>
        <p:spPr>
          <a:xfrm>
            <a:off x="2638698" y="2390503"/>
            <a:ext cx="8251370" cy="1110342"/>
          </a:xfrm>
        </p:spPr>
        <p:txBody>
          <a:bodyPr>
            <a:normAutofit/>
          </a:bodyPr>
          <a:lstStyle/>
          <a:p>
            <a:r>
              <a:rPr lang="en-US" dirty="0"/>
              <a:t> 		</a:t>
            </a:r>
            <a:r>
              <a:rPr lang="en-US" sz="4800" dirty="0"/>
              <a:t>capacitors</a:t>
            </a:r>
          </a:p>
        </p:txBody>
      </p:sp>
      <p:sp>
        <p:nvSpPr>
          <p:cNvPr id="7" name="TextBox 6"/>
          <p:cNvSpPr txBox="1"/>
          <p:nvPr/>
        </p:nvSpPr>
        <p:spPr>
          <a:xfrm>
            <a:off x="6426926" y="4101737"/>
            <a:ext cx="5342708" cy="2154436"/>
          </a:xfrm>
          <a:prstGeom prst="rect">
            <a:avLst/>
          </a:prstGeom>
          <a:noFill/>
        </p:spPr>
        <p:txBody>
          <a:bodyPr wrap="square" rtlCol="0">
            <a:spAutoFit/>
          </a:bodyPr>
          <a:lstStyle/>
          <a:p>
            <a:r>
              <a:rPr lang="en-US" sz="2400" dirty="0">
                <a:latin typeface="Stencil" panose="040409050D0802020404" pitchFamily="82" charset="0"/>
              </a:rPr>
              <a:t>Submitted to : </a:t>
            </a:r>
            <a:r>
              <a:rPr lang="en-US" sz="2400" dirty="0" err="1">
                <a:latin typeface="Stencil" panose="040409050D0802020404" pitchFamily="82" charset="0"/>
              </a:rPr>
              <a:t>R.p.daila</a:t>
            </a:r>
            <a:r>
              <a:rPr lang="en-US" sz="2400" dirty="0">
                <a:latin typeface="Stencil" panose="040409050D0802020404" pitchFamily="82" charset="0"/>
              </a:rPr>
              <a:t> </a:t>
            </a:r>
          </a:p>
          <a:p>
            <a:r>
              <a:rPr lang="en-US" sz="2000" dirty="0">
                <a:latin typeface="Stencil" panose="040409050D0802020404" pitchFamily="82" charset="0"/>
              </a:rPr>
              <a:t>Submitted by : </a:t>
            </a:r>
            <a:r>
              <a:rPr lang="en-US" sz="2000" dirty="0" err="1">
                <a:latin typeface="Stencil" panose="040409050D0802020404" pitchFamily="82" charset="0"/>
              </a:rPr>
              <a:t>anant</a:t>
            </a:r>
            <a:r>
              <a:rPr lang="en-US" sz="2000" dirty="0">
                <a:latin typeface="Stencil" panose="040409050D0802020404" pitchFamily="82" charset="0"/>
              </a:rPr>
              <a:t> </a:t>
            </a:r>
            <a:r>
              <a:rPr lang="en-US" sz="2000" dirty="0" err="1">
                <a:latin typeface="Stencil" panose="040409050D0802020404" pitchFamily="82" charset="0"/>
              </a:rPr>
              <a:t>gupta</a:t>
            </a:r>
            <a:endParaRPr lang="en-US" sz="2000" dirty="0">
              <a:latin typeface="Stencil" panose="040409050D0802020404" pitchFamily="82" charset="0"/>
            </a:endParaRPr>
          </a:p>
          <a:p>
            <a:r>
              <a:rPr lang="en-US" sz="2400" dirty="0">
                <a:latin typeface="Baskerville Old Face" panose="02020602080505020303" pitchFamily="18" charset="0"/>
              </a:rPr>
              <a:t>Class : XII – A</a:t>
            </a:r>
          </a:p>
          <a:p>
            <a:r>
              <a:rPr lang="en-US" sz="2400" dirty="0">
                <a:latin typeface="Baskerville Old Face" panose="02020602080505020303" pitchFamily="18" charset="0"/>
              </a:rPr>
              <a:t>Roll number : 12103</a:t>
            </a:r>
          </a:p>
          <a:p>
            <a:r>
              <a:rPr lang="en-US" sz="2400" dirty="0">
                <a:latin typeface="Baskerville Old Face" panose="02020602080505020303" pitchFamily="18" charset="0"/>
              </a:rPr>
              <a:t>Session : 2020-21 </a:t>
            </a:r>
          </a:p>
          <a:p>
            <a:endParaRPr lang="en-US" dirty="0"/>
          </a:p>
        </p:txBody>
      </p:sp>
    </p:spTree>
    <p:extLst>
      <p:ext uri="{BB962C8B-B14F-4D97-AF65-F5344CB8AC3E}">
        <p14:creationId xmlns:p14="http://schemas.microsoft.com/office/powerpoint/2010/main" val="3691759740"/>
      </p:ext>
    </p:extLst>
  </p:cSld>
  <p:clrMapOvr>
    <a:masterClrMapping/>
  </p:clrMapOvr>
  <p:transition spd="slow">
    <p:randomBar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750"/>
                                        <p:tgtEl>
                                          <p:spTgt spid="3">
                                            <p:txEl>
                                              <p:pRg st="0" end="0"/>
                                            </p:txEl>
                                          </p:spTgt>
                                        </p:tgtEl>
                                      </p:cBhvr>
                                    </p:animEffect>
                                    <p:anim calcmode="lin" valueType="num">
                                      <p:cBhvr>
                                        <p:cTn id="1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75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1063" y="411876"/>
            <a:ext cx="6096000" cy="5801588"/>
          </a:xfrm>
          <a:prstGeom prst="rect">
            <a:avLst/>
          </a:prstGeom>
        </p:spPr>
        <p:txBody>
          <a:bodyPr>
            <a:spAutoFit/>
          </a:bodyPr>
          <a:lstStyle/>
          <a:p>
            <a:r>
              <a:rPr lang="en-US" sz="3600" dirty="0"/>
              <a:t>Energy Stored in a Capacitor</a:t>
            </a:r>
          </a:p>
          <a:p>
            <a:endParaRPr lang="en-US" dirty="0"/>
          </a:p>
          <a:p>
            <a:pPr algn="just"/>
            <a:r>
              <a:rPr lang="en-US" sz="2000" dirty="0"/>
              <a:t>Once the opposite charges have been placed on either side of a parallel-plate capacitor, the charges can be used to do work by allowing them to move towards each other through a circuit. The total energy that can be extracted from a fully charged capacitor is given by the equation:</a:t>
            </a:r>
          </a:p>
          <a:p>
            <a:endParaRPr lang="en-US" sz="1900" dirty="0"/>
          </a:p>
          <a:p>
            <a:r>
              <a:rPr lang="en-US" sz="1900" dirty="0">
                <a:solidFill>
                  <a:srgbClr val="FFFF00"/>
                </a:solidFill>
              </a:rPr>
              <a:t>U=1/2*C*V*2</a:t>
            </a:r>
          </a:p>
          <a:p>
            <a:endParaRPr lang="en-US" sz="1900" dirty="0"/>
          </a:p>
          <a:p>
            <a:pPr algn="just"/>
            <a:r>
              <a:rPr lang="en-US" sz="2000" dirty="0"/>
              <a:t>Capacitors function a lot of like rechargeable batteries. The main difference between a capacitor and a battery lies in the technique they employ to store energy. Unlike batteries, the capacitor’s ability to store energy doesn’t come from chemical reactions, rather from the physical design that allows it to hold negative and positive charges apart.</a:t>
            </a:r>
          </a:p>
        </p:txBody>
      </p:sp>
    </p:spTree>
    <p:extLst>
      <p:ext uri="{BB962C8B-B14F-4D97-AF65-F5344CB8AC3E}">
        <p14:creationId xmlns:p14="http://schemas.microsoft.com/office/powerpoint/2010/main" val="3840506416"/>
      </p:ext>
    </p:extLst>
  </p:cSld>
  <p:clrMapOvr>
    <a:masterClrMapping/>
  </p:clrMapOvr>
  <p:transition spd="slow">
    <p:randomBar dir="vert"/>
    <p:sndAc>
      <p:stSnd>
        <p:snd r:embed="rId2" name="click.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81051" y="927463"/>
            <a:ext cx="8255726" cy="4555093"/>
          </a:xfrm>
          <a:prstGeom prst="rect">
            <a:avLst/>
          </a:prstGeom>
          <a:noFill/>
        </p:spPr>
        <p:txBody>
          <a:bodyPr wrap="square" rtlCol="0">
            <a:spAutoFit/>
          </a:bodyPr>
          <a:lstStyle/>
          <a:p>
            <a:r>
              <a:rPr lang="en-US" sz="4000" dirty="0">
                <a:solidFill>
                  <a:schemeClr val="bg2">
                    <a:lumMod val="25000"/>
                    <a:lumOff val="75000"/>
                  </a:schemeClr>
                </a:solidFill>
              </a:rPr>
              <a:t>Standard Units of Capacitance</a:t>
            </a:r>
          </a:p>
          <a:p>
            <a:endParaRPr lang="en-US" dirty="0"/>
          </a:p>
          <a:p>
            <a:pPr algn="just"/>
            <a:r>
              <a:rPr lang="en-US" sz="2000" dirty="0"/>
              <a:t>The basic unit of capacitance is </a:t>
            </a:r>
            <a:r>
              <a:rPr lang="en-US" sz="2000" dirty="0">
                <a:solidFill>
                  <a:srgbClr val="FFFF00"/>
                </a:solidFill>
              </a:rPr>
              <a:t>Farad</a:t>
            </a:r>
            <a:r>
              <a:rPr lang="en-US" sz="2000" dirty="0"/>
              <a:t>. But, Farad is a large unit for practical tasks. Hence, capacitance is usually measured in the sub-units of </a:t>
            </a:r>
            <a:r>
              <a:rPr lang="en-US" sz="2000" dirty="0">
                <a:solidFill>
                  <a:srgbClr val="FFFF00"/>
                </a:solidFill>
              </a:rPr>
              <a:t>Farads</a:t>
            </a:r>
            <a:r>
              <a:rPr lang="en-US" sz="2000" dirty="0"/>
              <a:t> such as </a:t>
            </a:r>
            <a:r>
              <a:rPr lang="en-US" sz="2000" dirty="0">
                <a:solidFill>
                  <a:srgbClr val="FFFF00"/>
                </a:solidFill>
              </a:rPr>
              <a:t>micro-farads (µF) </a:t>
            </a:r>
            <a:r>
              <a:rPr lang="en-US" sz="2000" dirty="0"/>
              <a:t>or </a:t>
            </a:r>
            <a:r>
              <a:rPr lang="en-US" sz="2000" dirty="0">
                <a:solidFill>
                  <a:srgbClr val="FFFF00"/>
                </a:solidFill>
              </a:rPr>
              <a:t>pico-farads (pF)</a:t>
            </a:r>
            <a:r>
              <a:rPr lang="en-US" sz="2000" dirty="0"/>
              <a:t>.</a:t>
            </a:r>
          </a:p>
          <a:p>
            <a:pPr algn="just"/>
            <a:r>
              <a:rPr lang="en-US" sz="2000" dirty="0"/>
              <a:t>Most of the electrical and electronic applications are covered by the following standard unit (SI) prefixes for easy calculations:</a:t>
            </a:r>
          </a:p>
          <a:p>
            <a:endParaRPr lang="en-US" b="1" dirty="0"/>
          </a:p>
          <a:p>
            <a:r>
              <a:rPr lang="en-US" sz="2400" b="1" dirty="0">
                <a:solidFill>
                  <a:srgbClr val="FFFF00"/>
                </a:solidFill>
              </a:rPr>
              <a:t>1 mF (</a:t>
            </a:r>
            <a:r>
              <a:rPr lang="en-US" sz="2400" b="1" dirty="0" err="1">
                <a:solidFill>
                  <a:srgbClr val="FFFF00"/>
                </a:solidFill>
              </a:rPr>
              <a:t>millifarad</a:t>
            </a:r>
            <a:r>
              <a:rPr lang="en-US" sz="2400" b="1" dirty="0">
                <a:solidFill>
                  <a:srgbClr val="FFFF00"/>
                </a:solidFill>
              </a:rPr>
              <a:t>) = 10</a:t>
            </a:r>
            <a:r>
              <a:rPr lang="en-US" sz="2400" b="1" baseline="30000" dirty="0">
                <a:solidFill>
                  <a:srgbClr val="FFFF00"/>
                </a:solidFill>
              </a:rPr>
              <a:t>−3</a:t>
            </a:r>
            <a:r>
              <a:rPr lang="en-US" sz="2400" b="1" dirty="0">
                <a:solidFill>
                  <a:srgbClr val="FFFF00"/>
                </a:solidFill>
              </a:rPr>
              <a:t> F</a:t>
            </a:r>
            <a:endParaRPr lang="en-US" sz="2400" dirty="0">
              <a:solidFill>
                <a:srgbClr val="FFFF00"/>
              </a:solidFill>
            </a:endParaRPr>
          </a:p>
          <a:p>
            <a:r>
              <a:rPr lang="en-US" sz="2400" b="1" dirty="0">
                <a:solidFill>
                  <a:srgbClr val="FFFF00"/>
                </a:solidFill>
              </a:rPr>
              <a:t>1 </a:t>
            </a:r>
            <a:r>
              <a:rPr lang="en-US" sz="2400" b="1" dirty="0" err="1">
                <a:solidFill>
                  <a:srgbClr val="FFFF00"/>
                </a:solidFill>
              </a:rPr>
              <a:t>μF</a:t>
            </a:r>
            <a:r>
              <a:rPr lang="en-US" sz="2400" b="1" dirty="0">
                <a:solidFill>
                  <a:srgbClr val="FFFF00"/>
                </a:solidFill>
              </a:rPr>
              <a:t> (microfarad) =10</a:t>
            </a:r>
            <a:r>
              <a:rPr lang="en-US" sz="2400" b="1" baseline="30000" dirty="0">
                <a:solidFill>
                  <a:srgbClr val="FFFF00"/>
                </a:solidFill>
              </a:rPr>
              <a:t>−6</a:t>
            </a:r>
            <a:r>
              <a:rPr lang="en-US" sz="2400" b="1" dirty="0">
                <a:solidFill>
                  <a:srgbClr val="FFFF00"/>
                </a:solidFill>
              </a:rPr>
              <a:t> F</a:t>
            </a:r>
            <a:endParaRPr lang="en-US" sz="2400" dirty="0">
              <a:solidFill>
                <a:srgbClr val="FFFF00"/>
              </a:solidFill>
            </a:endParaRPr>
          </a:p>
          <a:p>
            <a:r>
              <a:rPr lang="en-US" sz="2400" b="1" dirty="0">
                <a:solidFill>
                  <a:srgbClr val="FFFF00"/>
                </a:solidFill>
              </a:rPr>
              <a:t>1 </a:t>
            </a:r>
            <a:r>
              <a:rPr lang="en-US" sz="2400" b="1" dirty="0" err="1">
                <a:solidFill>
                  <a:srgbClr val="FFFF00"/>
                </a:solidFill>
              </a:rPr>
              <a:t>nF</a:t>
            </a:r>
            <a:r>
              <a:rPr lang="en-US" sz="2400" b="1" dirty="0">
                <a:solidFill>
                  <a:srgbClr val="FFFF00"/>
                </a:solidFill>
              </a:rPr>
              <a:t> (</a:t>
            </a:r>
            <a:r>
              <a:rPr lang="en-US" sz="2400" b="1" dirty="0" err="1">
                <a:solidFill>
                  <a:srgbClr val="FFFF00"/>
                </a:solidFill>
              </a:rPr>
              <a:t>nanofarad</a:t>
            </a:r>
            <a:r>
              <a:rPr lang="en-US" sz="2400" b="1" dirty="0">
                <a:solidFill>
                  <a:srgbClr val="FFFF00"/>
                </a:solidFill>
              </a:rPr>
              <a:t>) = 10</a:t>
            </a:r>
            <a:r>
              <a:rPr lang="en-US" sz="2400" b="1" baseline="30000" dirty="0">
                <a:solidFill>
                  <a:srgbClr val="FFFF00"/>
                </a:solidFill>
              </a:rPr>
              <a:t>−9</a:t>
            </a:r>
            <a:r>
              <a:rPr lang="en-US" sz="2400" b="1" dirty="0">
                <a:solidFill>
                  <a:srgbClr val="FFFF00"/>
                </a:solidFill>
              </a:rPr>
              <a:t> F</a:t>
            </a:r>
            <a:endParaRPr lang="en-US" sz="2400" dirty="0">
              <a:solidFill>
                <a:srgbClr val="FFFF00"/>
              </a:solidFill>
            </a:endParaRPr>
          </a:p>
          <a:p>
            <a:r>
              <a:rPr lang="en-US" sz="2400" b="1" dirty="0">
                <a:solidFill>
                  <a:srgbClr val="FFFF00"/>
                </a:solidFill>
              </a:rPr>
              <a:t>1 pF (</a:t>
            </a:r>
            <a:r>
              <a:rPr lang="en-US" sz="2400" b="1" dirty="0" err="1">
                <a:solidFill>
                  <a:srgbClr val="FFFF00"/>
                </a:solidFill>
              </a:rPr>
              <a:t>picofarad</a:t>
            </a:r>
            <a:r>
              <a:rPr lang="en-US" sz="2400" b="1" dirty="0">
                <a:solidFill>
                  <a:srgbClr val="FFFF00"/>
                </a:solidFill>
              </a:rPr>
              <a:t>) = 10</a:t>
            </a:r>
            <a:r>
              <a:rPr lang="en-US" sz="2400" b="1" baseline="30000" dirty="0">
                <a:solidFill>
                  <a:srgbClr val="FFFF00"/>
                </a:solidFill>
              </a:rPr>
              <a:t>−12</a:t>
            </a:r>
            <a:r>
              <a:rPr lang="en-US" sz="2400" b="1" dirty="0">
                <a:solidFill>
                  <a:srgbClr val="FFFF00"/>
                </a:solidFill>
              </a:rPr>
              <a:t> F</a:t>
            </a:r>
            <a:endParaRPr lang="en-US" sz="2400" dirty="0">
              <a:solidFill>
                <a:srgbClr val="FFFF00"/>
              </a:solidFill>
            </a:endParaRPr>
          </a:p>
          <a:p>
            <a:endParaRPr lang="en-US" dirty="0"/>
          </a:p>
        </p:txBody>
      </p:sp>
    </p:spTree>
    <p:extLst>
      <p:ext uri="{BB962C8B-B14F-4D97-AF65-F5344CB8AC3E}">
        <p14:creationId xmlns:p14="http://schemas.microsoft.com/office/powerpoint/2010/main" val="1720263661"/>
      </p:ext>
    </p:extLst>
  </p:cSld>
  <p:clrMapOvr>
    <a:masterClrMapping/>
  </p:clrMapOvr>
  <p:transition spd="slow">
    <p:randomBar dir="vert"/>
    <p:sndAc>
      <p:stSnd>
        <p:snd r:embed="rId2" name="click.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2046" y="1174548"/>
            <a:ext cx="9405257" cy="5062924"/>
          </a:xfrm>
          <a:prstGeom prst="rect">
            <a:avLst/>
          </a:prstGeom>
        </p:spPr>
        <p:txBody>
          <a:bodyPr wrap="square">
            <a:spAutoFit/>
          </a:bodyPr>
          <a:lstStyle/>
          <a:p>
            <a:r>
              <a:rPr lang="en-US" sz="1900" dirty="0">
                <a:solidFill>
                  <a:srgbClr val="FFFF00"/>
                </a:solidFill>
              </a:rPr>
              <a:t>Dielectric</a:t>
            </a:r>
          </a:p>
          <a:p>
            <a:pPr algn="just"/>
            <a:r>
              <a:rPr lang="en-US" sz="1900" dirty="0"/>
              <a:t>The effect of dielectric on capacitance is that the greater the permittivity of the dielectric the greater the capacitance, likewise lesser the permittivity of the dielectric the lesser is the capacitance. Some materials offer less opposition to the field flux for a given amount of field force. Materials with greater permittivity allow more field flux, hence greater charge is collected.</a:t>
            </a:r>
          </a:p>
          <a:p>
            <a:endParaRPr lang="en-US" sz="1900" dirty="0"/>
          </a:p>
          <a:p>
            <a:r>
              <a:rPr lang="en-US" sz="1900" dirty="0">
                <a:solidFill>
                  <a:srgbClr val="FFFF00"/>
                </a:solidFill>
              </a:rPr>
              <a:t>Plate Spacing</a:t>
            </a:r>
          </a:p>
          <a:p>
            <a:r>
              <a:rPr lang="en-US" sz="1900" dirty="0"/>
              <a:t>The effect of spacing on the capacitance is that it is inversely proportional to the distance between the plates. </a:t>
            </a:r>
          </a:p>
          <a:p>
            <a:r>
              <a:rPr lang="en-US" sz="1900" dirty="0"/>
              <a:t>Mathematically i:</a:t>
            </a:r>
          </a:p>
          <a:p>
            <a:r>
              <a:rPr lang="en-US" sz="1900" dirty="0">
                <a:solidFill>
                  <a:srgbClr val="FFFF00"/>
                </a:solidFill>
              </a:rPr>
              <a:t>C∝1d</a:t>
            </a:r>
          </a:p>
          <a:p>
            <a:endParaRPr lang="en-US" sz="1900" dirty="0"/>
          </a:p>
          <a:p>
            <a:r>
              <a:rPr lang="en-US" sz="1900" dirty="0">
                <a:solidFill>
                  <a:srgbClr val="FFFF00"/>
                </a:solidFill>
              </a:rPr>
              <a:t>Area of the Plates</a:t>
            </a:r>
          </a:p>
          <a:p>
            <a:r>
              <a:rPr lang="en-US" sz="1900" dirty="0"/>
              <a:t>The effect of the area of the plate is that the capacitance is directly proportional to the area. Larger the plate area more is the capacitance value. Mathematically it is given as:</a:t>
            </a:r>
          </a:p>
          <a:p>
            <a:r>
              <a:rPr lang="en-US" sz="1900" dirty="0">
                <a:solidFill>
                  <a:srgbClr val="FFFF00"/>
                </a:solidFill>
              </a:rPr>
              <a:t>C∝A</a:t>
            </a:r>
          </a:p>
        </p:txBody>
      </p:sp>
      <p:sp>
        <p:nvSpPr>
          <p:cNvPr id="5" name="TextBox 4"/>
          <p:cNvSpPr txBox="1"/>
          <p:nvPr/>
        </p:nvSpPr>
        <p:spPr>
          <a:xfrm>
            <a:off x="3426823" y="203056"/>
            <a:ext cx="8634549" cy="646331"/>
          </a:xfrm>
          <a:prstGeom prst="rect">
            <a:avLst/>
          </a:prstGeom>
          <a:noFill/>
        </p:spPr>
        <p:txBody>
          <a:bodyPr wrap="square" rtlCol="0" anchor="ctr">
            <a:spAutoFit/>
          </a:bodyPr>
          <a:lstStyle/>
          <a:p>
            <a:r>
              <a:rPr lang="en-US" sz="3600" dirty="0">
                <a:solidFill>
                  <a:schemeClr val="accent1">
                    <a:lumMod val="60000"/>
                    <a:lumOff val="40000"/>
                  </a:schemeClr>
                </a:solidFill>
              </a:rPr>
              <a:t>Factors Affecting Capacitance</a:t>
            </a:r>
          </a:p>
        </p:txBody>
      </p:sp>
    </p:spTree>
    <p:extLst>
      <p:ext uri="{BB962C8B-B14F-4D97-AF65-F5344CB8AC3E}">
        <p14:creationId xmlns:p14="http://schemas.microsoft.com/office/powerpoint/2010/main" val="2322195446"/>
      </p:ext>
    </p:extLst>
  </p:cSld>
  <p:clrMapOvr>
    <a:masterClrMapping/>
  </p:clrMapOvr>
  <p:transition spd="slow">
    <p:randomBar dir="vert"/>
    <p:sndAc>
      <p:stSnd>
        <p:snd r:embed="rId2" name="click.wav"/>
      </p:stSnd>
    </p:sndAc>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8224" y="2238313"/>
            <a:ext cx="4710747" cy="1478570"/>
          </a:xfrm>
        </p:spPr>
        <p:txBody>
          <a:bodyPr/>
          <a:lstStyle/>
          <a:p>
            <a:r>
              <a:rPr lang="en-US" dirty="0"/>
              <a:t>Types of capacitors </a:t>
            </a:r>
          </a:p>
        </p:txBody>
      </p:sp>
    </p:spTree>
    <p:extLst>
      <p:ext uri="{BB962C8B-B14F-4D97-AF65-F5344CB8AC3E}">
        <p14:creationId xmlns:p14="http://schemas.microsoft.com/office/powerpoint/2010/main" val="1635858888"/>
      </p:ext>
    </p:extLst>
  </p:cSld>
  <p:clrMapOvr>
    <a:masterClrMapping/>
  </p:clrMapOvr>
  <p:transition spd="slow">
    <p:randomBar dir="vert"/>
    <p:sndAc>
      <p:stSnd>
        <p:snd r:embed="rId2" name="click.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tretch>
            <a:fillRect/>
          </a:stretch>
        </p:blipFill>
        <p:spPr>
          <a:xfrm>
            <a:off x="1629455" y="181111"/>
            <a:ext cx="3838575" cy="2535963"/>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459718" y="181111"/>
            <a:ext cx="4314825" cy="2535963"/>
          </a:xfrm>
          <a:prstGeom prst="rect">
            <a:avLst/>
          </a:prstGeom>
        </p:spPr>
      </p:pic>
      <p:sp>
        <p:nvSpPr>
          <p:cNvPr id="4" name="TextBox 3"/>
          <p:cNvSpPr txBox="1"/>
          <p:nvPr/>
        </p:nvSpPr>
        <p:spPr>
          <a:xfrm>
            <a:off x="1629455" y="2913017"/>
            <a:ext cx="3838575" cy="369332"/>
          </a:xfrm>
          <a:prstGeom prst="rect">
            <a:avLst/>
          </a:prstGeom>
          <a:noFill/>
        </p:spPr>
        <p:txBody>
          <a:bodyPr wrap="square" rtlCol="0">
            <a:spAutoFit/>
          </a:bodyPr>
          <a:lstStyle/>
          <a:p>
            <a:r>
              <a:rPr lang="en-US" dirty="0"/>
              <a:t>CYLINDRICAL CAPACITOR</a:t>
            </a:r>
          </a:p>
        </p:txBody>
      </p:sp>
      <p:sp>
        <p:nvSpPr>
          <p:cNvPr id="5" name="TextBox 4"/>
          <p:cNvSpPr txBox="1"/>
          <p:nvPr/>
        </p:nvSpPr>
        <p:spPr>
          <a:xfrm>
            <a:off x="7694022" y="2860765"/>
            <a:ext cx="3226526" cy="369332"/>
          </a:xfrm>
          <a:prstGeom prst="rect">
            <a:avLst/>
          </a:prstGeom>
          <a:noFill/>
        </p:spPr>
        <p:txBody>
          <a:bodyPr wrap="square" rtlCol="0">
            <a:spAutoFit/>
          </a:bodyPr>
          <a:lstStyle/>
          <a:p>
            <a:r>
              <a:rPr lang="en-US" dirty="0"/>
              <a:t>SPHERICAL CAPACITOR</a:t>
            </a:r>
          </a:p>
        </p:txBody>
      </p:sp>
      <p:sp>
        <p:nvSpPr>
          <p:cNvPr id="6" name="TextBox 5"/>
          <p:cNvSpPr txBox="1"/>
          <p:nvPr/>
        </p:nvSpPr>
        <p:spPr>
          <a:xfrm>
            <a:off x="1629455" y="3325109"/>
            <a:ext cx="3838575" cy="2554545"/>
          </a:xfrm>
          <a:prstGeom prst="rect">
            <a:avLst/>
          </a:prstGeom>
          <a:noFill/>
        </p:spPr>
        <p:txBody>
          <a:bodyPr wrap="square" rtlCol="0">
            <a:spAutoFit/>
          </a:bodyPr>
          <a:lstStyle/>
          <a:p>
            <a:pPr algn="just"/>
            <a:r>
              <a:rPr lang="en-US" sz="2000" dirty="0"/>
              <a:t>Consider a solid cylinder of radius, a surrounded by a cylindrical shell, b. The length of the cylinder is l and is much larger than a-b to avoid edge effects. The capacitor is charged so that the charge on inner cylinder is +Q and outer cylinder is –Q.</a:t>
            </a:r>
          </a:p>
        </p:txBody>
      </p:sp>
      <p:sp>
        <p:nvSpPr>
          <p:cNvPr id="7" name="TextBox 6"/>
          <p:cNvSpPr txBox="1"/>
          <p:nvPr/>
        </p:nvSpPr>
        <p:spPr>
          <a:xfrm>
            <a:off x="7367450" y="3390423"/>
            <a:ext cx="3879669" cy="2554545"/>
          </a:xfrm>
          <a:prstGeom prst="rect">
            <a:avLst/>
          </a:prstGeom>
          <a:noFill/>
        </p:spPr>
        <p:txBody>
          <a:bodyPr wrap="square" rtlCol="0">
            <a:spAutoFit/>
          </a:bodyPr>
          <a:lstStyle/>
          <a:p>
            <a:pPr algn="just"/>
            <a:r>
              <a:rPr lang="en-US" sz="2000" dirty="0"/>
              <a:t>Let’s consider a spherical capacitor that consists of two concentric spherical shells. Suppose the radius of the inner sphere, </a:t>
            </a:r>
            <a:r>
              <a:rPr lang="en-US" sz="2000" dirty="0" err="1"/>
              <a:t>Rin</a:t>
            </a:r>
            <a:r>
              <a:rPr lang="en-US" sz="2000" dirty="0"/>
              <a:t> = a and radius of the outer sphere, Rout = b. The inner shell is given a positive charge +Q and the outer shell is given –Q.</a:t>
            </a:r>
          </a:p>
        </p:txBody>
      </p:sp>
    </p:spTree>
    <p:extLst>
      <p:ext uri="{BB962C8B-B14F-4D97-AF65-F5344CB8AC3E}">
        <p14:creationId xmlns:p14="http://schemas.microsoft.com/office/powerpoint/2010/main" val="3019622655"/>
      </p:ext>
    </p:extLst>
  </p:cSld>
  <p:clrMapOvr>
    <a:masterClrMapping/>
  </p:clrMapOvr>
  <p:transition spd="slow">
    <p:randomBar dir="vert"/>
    <p:sndAc>
      <p:stSnd>
        <p:snd r:embed="rId2" name="click.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tretch>
            <a:fillRect/>
          </a:stretch>
        </p:blipFill>
        <p:spPr>
          <a:xfrm>
            <a:off x="1031966" y="966650"/>
            <a:ext cx="10659291" cy="5434149"/>
          </a:xfrm>
          <a:prstGeom prst="rect">
            <a:avLst/>
          </a:prstGeom>
        </p:spPr>
      </p:pic>
      <p:sp>
        <p:nvSpPr>
          <p:cNvPr id="3" name="TextBox 2"/>
          <p:cNvSpPr txBox="1"/>
          <p:nvPr/>
        </p:nvSpPr>
        <p:spPr>
          <a:xfrm>
            <a:off x="4872447" y="143692"/>
            <a:ext cx="4062548" cy="461665"/>
          </a:xfrm>
          <a:prstGeom prst="rect">
            <a:avLst/>
          </a:prstGeom>
          <a:noFill/>
        </p:spPr>
        <p:txBody>
          <a:bodyPr wrap="square" rtlCol="0">
            <a:spAutoFit/>
          </a:bodyPr>
          <a:lstStyle/>
          <a:p>
            <a:r>
              <a:rPr lang="en-US" sz="2400" dirty="0"/>
              <a:t>PARALLEL-PLATE CAPACITOR</a:t>
            </a:r>
          </a:p>
        </p:txBody>
      </p:sp>
    </p:spTree>
    <p:extLst>
      <p:ext uri="{BB962C8B-B14F-4D97-AF65-F5344CB8AC3E}">
        <p14:creationId xmlns:p14="http://schemas.microsoft.com/office/powerpoint/2010/main" val="3506546686"/>
      </p:ext>
    </p:extLst>
  </p:cSld>
  <p:clrMapOvr>
    <a:masterClrMapping/>
  </p:clrMapOvr>
  <p:transition spd="slow">
    <p:randomBar dir="vert"/>
    <p:sndAc>
      <p:stSnd>
        <p:snd r:embed="rId2" name="click.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7726" y="300446"/>
            <a:ext cx="9692640" cy="1569660"/>
          </a:xfrm>
          <a:prstGeom prst="rect">
            <a:avLst/>
          </a:prstGeom>
          <a:noFill/>
        </p:spPr>
        <p:txBody>
          <a:bodyPr wrap="square" rtlCol="0">
            <a:spAutoFit/>
          </a:bodyPr>
          <a:lstStyle/>
          <a:p>
            <a:pPr algn="just"/>
            <a:r>
              <a:rPr lang="en-US" sz="2400" dirty="0"/>
              <a:t>The parallel plate capacitor consists of two metal plates of Area, A and is separated by a distance d. The plate on the top is given a charge +Q and that at the bottom is given the charge –Q. A potential difference of V is developed between the plates.</a:t>
            </a:r>
          </a:p>
        </p:txBody>
      </p:sp>
      <p:pic>
        <p:nvPicPr>
          <p:cNvPr id="5" name="Picture 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97726" y="2124212"/>
            <a:ext cx="2515689" cy="14942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987" y="2382555"/>
            <a:ext cx="1771242" cy="960312"/>
          </a:xfrm>
          <a:prstGeom prst="rect">
            <a:avLst/>
          </a:prstGeom>
        </p:spPr>
      </p:pic>
      <p:sp>
        <p:nvSpPr>
          <p:cNvPr id="7" name="TextBox 6"/>
          <p:cNvSpPr txBox="1"/>
          <p:nvPr/>
        </p:nvSpPr>
        <p:spPr>
          <a:xfrm>
            <a:off x="7001690" y="1959430"/>
            <a:ext cx="4754880" cy="1569660"/>
          </a:xfrm>
          <a:prstGeom prst="rect">
            <a:avLst/>
          </a:prstGeom>
          <a:noFill/>
        </p:spPr>
        <p:txBody>
          <a:bodyPr wrap="square" rtlCol="0">
            <a:spAutoFit/>
          </a:bodyPr>
          <a:lstStyle/>
          <a:p>
            <a:r>
              <a:rPr lang="en-US" sz="3200" b="1" dirty="0">
                <a:solidFill>
                  <a:srgbClr val="FFFF00"/>
                </a:solidFill>
              </a:rPr>
              <a:t>Dielectric Material Inserted between Two Plates</a:t>
            </a:r>
          </a:p>
          <a:p>
            <a:endParaRPr lang="en-US" sz="3200" dirty="0"/>
          </a:p>
        </p:txBody>
      </p:sp>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tretch>
            <a:fillRect/>
          </a:stretch>
        </p:blipFill>
        <p:spPr>
          <a:xfrm>
            <a:off x="7448820" y="3342867"/>
            <a:ext cx="3024597" cy="1095101"/>
          </a:xfrm>
          <a:prstGeom prst="rect">
            <a:avLst/>
          </a:prstGeom>
        </p:spPr>
      </p:pic>
      <p:sp>
        <p:nvSpPr>
          <p:cNvPr id="10" name="TextBox 9"/>
          <p:cNvSpPr txBox="1"/>
          <p:nvPr/>
        </p:nvSpPr>
        <p:spPr>
          <a:xfrm>
            <a:off x="1514882" y="4256177"/>
            <a:ext cx="2188029" cy="1661993"/>
          </a:xfrm>
          <a:prstGeom prst="rect">
            <a:avLst/>
          </a:prstGeom>
          <a:noFill/>
        </p:spPr>
        <p:txBody>
          <a:bodyPr wrap="square" rtlCol="0">
            <a:spAutoFit/>
          </a:bodyPr>
          <a:lstStyle/>
          <a:p>
            <a:r>
              <a:rPr lang="en-US" sz="2800" b="1" dirty="0">
                <a:solidFill>
                  <a:srgbClr val="FFFF00"/>
                </a:solidFill>
              </a:rPr>
              <a:t>Charge on Parallel Plate Capacitor</a:t>
            </a:r>
          </a:p>
          <a:p>
            <a:endParaRPr lang="en-US" dirty="0"/>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3415" y="4524037"/>
            <a:ext cx="2288875" cy="1126272"/>
          </a:xfrm>
          <a:prstGeom prst="rect">
            <a:avLst/>
          </a:prstGeom>
        </p:spPr>
      </p:pic>
    </p:spTree>
    <p:extLst>
      <p:ext uri="{BB962C8B-B14F-4D97-AF65-F5344CB8AC3E}">
        <p14:creationId xmlns:p14="http://schemas.microsoft.com/office/powerpoint/2010/main" val="3039850635"/>
      </p:ext>
    </p:extLst>
  </p:cSld>
  <p:clrMapOvr>
    <a:masterClrMapping/>
  </p:clrMapOvr>
  <p:transition spd="slow">
    <p:randomBar dir="vert"/>
    <p:sndAc>
      <p:stSnd>
        <p:snd r:embed="rId2" name="click.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2277501"/>
            <a:ext cx="11416937" cy="1478570"/>
          </a:xfrm>
        </p:spPr>
        <p:txBody>
          <a:bodyPr/>
          <a:lstStyle/>
          <a:p>
            <a:r>
              <a:rPr lang="en-US" dirty="0"/>
              <a:t>Explaining the working and purpose of capacitor</a:t>
            </a:r>
          </a:p>
        </p:txBody>
      </p:sp>
    </p:spTree>
    <p:extLst>
      <p:ext uri="{BB962C8B-B14F-4D97-AF65-F5344CB8AC3E}">
        <p14:creationId xmlns:p14="http://schemas.microsoft.com/office/powerpoint/2010/main" val="2757428627"/>
      </p:ext>
    </p:extLst>
  </p:cSld>
  <p:clrMapOvr>
    <a:masterClrMapping/>
  </p:clrMapOvr>
  <p:transition spd="slow">
    <p:randomBar dir="vert"/>
    <p:sndAc>
      <p:stSnd>
        <p:snd r:embed="rId2" name="click.wav"/>
      </p:stSnd>
    </p:sndAc>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54034" y="96790"/>
            <a:ext cx="9888583" cy="2246769"/>
          </a:xfrm>
          <a:prstGeom prst="rect">
            <a:avLst/>
          </a:prstGeom>
          <a:noFill/>
        </p:spPr>
        <p:txBody>
          <a:bodyPr wrap="square" rtlCol="0">
            <a:spAutoFit/>
          </a:bodyPr>
          <a:lstStyle/>
          <a:p>
            <a:pPr algn="just"/>
            <a:r>
              <a:rPr lang="en-US" sz="2000" dirty="0"/>
              <a:t>To understand the working of capacitor easily think of a water pipe with water flowing through it the water will continue to flow until we turn the valve off ,then water will stop flowing. However if after the tap we let the water flow into a tank the tank will first fill and store some water and then we continue to get water flowing out of the pipe. Now  if we close the valve water will stop pouring into tank but we still get a study supply of water as long as the complete tank is not empty we get an uninterrupted supply of water . The same is the function of capacitor in electrical circuit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574" y="2654435"/>
            <a:ext cx="2638697" cy="236170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218" y="2193199"/>
            <a:ext cx="5428434" cy="4248150"/>
          </a:xfrm>
          <a:prstGeom prst="rect">
            <a:avLst/>
          </a:prstGeom>
        </p:spPr>
      </p:pic>
      <p:sp>
        <p:nvSpPr>
          <p:cNvPr id="7" name="TextBox 6"/>
          <p:cNvSpPr txBox="1"/>
          <p:nvPr/>
        </p:nvSpPr>
        <p:spPr>
          <a:xfrm>
            <a:off x="8569234" y="2455817"/>
            <a:ext cx="1698172" cy="923330"/>
          </a:xfrm>
          <a:prstGeom prst="rect">
            <a:avLst/>
          </a:prstGeom>
          <a:noFill/>
        </p:spPr>
        <p:txBody>
          <a:bodyPr wrap="square" rtlCol="0">
            <a:spAutoFit/>
          </a:bodyPr>
          <a:lstStyle/>
          <a:p>
            <a:r>
              <a:rPr lang="en-US" dirty="0"/>
              <a:t>Storage tank analogous to capacitor</a:t>
            </a:r>
          </a:p>
        </p:txBody>
      </p:sp>
      <p:cxnSp>
        <p:nvCxnSpPr>
          <p:cNvPr id="9" name="Straight Arrow Connector 8"/>
          <p:cNvCxnSpPr/>
          <p:nvPr/>
        </p:nvCxnSpPr>
        <p:spPr>
          <a:xfrm>
            <a:off x="7866699" y="2965269"/>
            <a:ext cx="689472" cy="1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ight Arrow 10"/>
          <p:cNvSpPr/>
          <p:nvPr/>
        </p:nvSpPr>
        <p:spPr>
          <a:xfrm>
            <a:off x="4197465" y="3379147"/>
            <a:ext cx="862148" cy="391886"/>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581529"/>
      </p:ext>
    </p:extLst>
  </p:cSld>
  <p:clrMapOvr>
    <a:masterClrMapping/>
  </p:clrMapOvr>
  <p:transition spd="slow">
    <p:randomBar dir="vert"/>
    <p:sndAc>
      <p:stSnd>
        <p:snd r:embed="rId2" name="click.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406" y="121920"/>
            <a:ext cx="4804138" cy="30392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580" y="4297679"/>
            <a:ext cx="2855524" cy="2262051"/>
          </a:xfrm>
          <a:prstGeom prst="rect">
            <a:avLst/>
          </a:prstGeom>
        </p:spPr>
      </p:pic>
      <p:sp>
        <p:nvSpPr>
          <p:cNvPr id="5" name="TextBox 4"/>
          <p:cNvSpPr txBox="1"/>
          <p:nvPr/>
        </p:nvSpPr>
        <p:spPr>
          <a:xfrm>
            <a:off x="1828801" y="4153988"/>
            <a:ext cx="5342709" cy="2246769"/>
          </a:xfrm>
          <a:prstGeom prst="rect">
            <a:avLst/>
          </a:prstGeom>
          <a:noFill/>
        </p:spPr>
        <p:txBody>
          <a:bodyPr wrap="square" rtlCol="0">
            <a:spAutoFit/>
          </a:bodyPr>
          <a:lstStyle/>
          <a:p>
            <a:pPr algn="just"/>
            <a:r>
              <a:rPr lang="en-US" sz="2000" dirty="0"/>
              <a:t>If we turn a simple circuit on and off very fast without capacitor then LED in circuit will flash but with capacitor LED would remain glowing on </a:t>
            </a:r>
            <a:r>
              <a:rPr lang="en-US" sz="2000" dirty="0" err="1"/>
              <a:t>atleast</a:t>
            </a:r>
            <a:r>
              <a:rPr lang="en-US" sz="2000" dirty="0"/>
              <a:t> for a short  duration because the capacitor is now discharging and giving power to circuit when disconnected form battery as shown in the above circuit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737" y="121920"/>
            <a:ext cx="4859383" cy="3039291"/>
          </a:xfrm>
          <a:prstGeom prst="rect">
            <a:avLst/>
          </a:prstGeom>
        </p:spPr>
      </p:pic>
      <p:sp>
        <p:nvSpPr>
          <p:cNvPr id="7" name="TextBox 6"/>
          <p:cNvSpPr txBox="1"/>
          <p:nvPr/>
        </p:nvSpPr>
        <p:spPr>
          <a:xfrm>
            <a:off x="2873829" y="3357154"/>
            <a:ext cx="2181497" cy="365760"/>
          </a:xfrm>
          <a:prstGeom prst="rect">
            <a:avLst/>
          </a:prstGeom>
          <a:noFill/>
        </p:spPr>
        <p:txBody>
          <a:bodyPr wrap="square" rtlCol="0">
            <a:spAutoFit/>
          </a:bodyPr>
          <a:lstStyle/>
          <a:p>
            <a:r>
              <a:rPr lang="en-US" dirty="0"/>
              <a:t>1. Without capacitor </a:t>
            </a:r>
          </a:p>
        </p:txBody>
      </p:sp>
      <p:sp>
        <p:nvSpPr>
          <p:cNvPr id="8" name="TextBox 7"/>
          <p:cNvSpPr txBox="1"/>
          <p:nvPr/>
        </p:nvSpPr>
        <p:spPr>
          <a:xfrm>
            <a:off x="6871063" y="3362595"/>
            <a:ext cx="3618412" cy="369332"/>
          </a:xfrm>
          <a:prstGeom prst="rect">
            <a:avLst/>
          </a:prstGeom>
          <a:noFill/>
        </p:spPr>
        <p:txBody>
          <a:bodyPr wrap="square" rtlCol="0">
            <a:spAutoFit/>
          </a:bodyPr>
          <a:lstStyle/>
          <a:p>
            <a:r>
              <a:rPr lang="en-US" dirty="0"/>
              <a:t>2. With capacitor</a:t>
            </a:r>
          </a:p>
        </p:txBody>
      </p:sp>
      <p:sp>
        <p:nvSpPr>
          <p:cNvPr id="3" name="TextBox 2"/>
          <p:cNvSpPr txBox="1"/>
          <p:nvPr/>
        </p:nvSpPr>
        <p:spPr>
          <a:xfrm>
            <a:off x="3789728" y="6442121"/>
            <a:ext cx="3884911" cy="369332"/>
          </a:xfrm>
          <a:prstGeom prst="rect">
            <a:avLst/>
          </a:prstGeom>
          <a:noFill/>
        </p:spPr>
        <p:txBody>
          <a:bodyPr wrap="square" rtlCol="0">
            <a:spAutoFit/>
          </a:bodyPr>
          <a:lstStyle/>
          <a:p>
            <a:r>
              <a:rPr lang="en-US" dirty="0">
                <a:solidFill>
                  <a:srgbClr val="FFC000"/>
                </a:solidFill>
              </a:rPr>
              <a:t>(</a:t>
            </a:r>
            <a:r>
              <a:rPr lang="en-US" dirty="0" err="1">
                <a:solidFill>
                  <a:srgbClr val="FFC000"/>
                </a:solidFill>
              </a:rPr>
              <a:t>Pls</a:t>
            </a:r>
            <a:r>
              <a:rPr lang="en-US" dirty="0">
                <a:solidFill>
                  <a:srgbClr val="FFC000"/>
                </a:solidFill>
              </a:rPr>
              <a:t> view in slideshow</a:t>
            </a:r>
            <a:r>
              <a:rPr lang="en-US" dirty="0"/>
              <a:t>)</a:t>
            </a:r>
          </a:p>
        </p:txBody>
      </p:sp>
    </p:spTree>
    <p:extLst>
      <p:ext uri="{BB962C8B-B14F-4D97-AF65-F5344CB8AC3E}">
        <p14:creationId xmlns:p14="http://schemas.microsoft.com/office/powerpoint/2010/main" val="2293314345"/>
      </p:ext>
    </p:extLst>
  </p:cSld>
  <p:clrMapOvr>
    <a:masterClrMapping/>
  </p:clrMapOvr>
  <p:transition spd="slow">
    <p:randomBar dir="vert"/>
    <p:sndAc>
      <p:stSnd>
        <p:snd r:embed="rId2" name="click.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61856" y="431075"/>
            <a:ext cx="2743201" cy="646331"/>
          </a:xfrm>
          <a:prstGeom prst="rect">
            <a:avLst/>
          </a:prstGeom>
          <a:noFill/>
        </p:spPr>
        <p:txBody>
          <a:bodyPr wrap="square" rtlCol="0">
            <a:spAutoFit/>
          </a:bodyPr>
          <a:lstStyle/>
          <a:p>
            <a:r>
              <a:rPr lang="en-US" sz="3600" dirty="0"/>
              <a:t>CERTIFICATE</a:t>
            </a:r>
          </a:p>
        </p:txBody>
      </p:sp>
      <p:sp>
        <p:nvSpPr>
          <p:cNvPr id="4" name="TextBox 3"/>
          <p:cNvSpPr txBox="1"/>
          <p:nvPr/>
        </p:nvSpPr>
        <p:spPr>
          <a:xfrm>
            <a:off x="1933303" y="1685109"/>
            <a:ext cx="9000308" cy="2585323"/>
          </a:xfrm>
          <a:prstGeom prst="rect">
            <a:avLst/>
          </a:prstGeom>
          <a:noFill/>
        </p:spPr>
        <p:txBody>
          <a:bodyPr wrap="square" rtlCol="0">
            <a:spAutoFit/>
          </a:bodyPr>
          <a:lstStyle/>
          <a:p>
            <a:pPr algn="just"/>
            <a:r>
              <a:rPr lang="en-US" sz="2400" dirty="0"/>
              <a:t>This  is  to  certify  that  Master Anant Gupta of class</a:t>
            </a:r>
          </a:p>
          <a:p>
            <a:pPr algn="just"/>
            <a:r>
              <a:rPr lang="en-US" sz="2400" dirty="0"/>
              <a:t> XII-Science </a:t>
            </a:r>
            <a:r>
              <a:rPr lang="en-US" sz="2400" b="1" dirty="0" err="1"/>
              <a:t>Kendriya</a:t>
            </a:r>
            <a:r>
              <a:rPr lang="en-US" sz="2400" b="1" dirty="0"/>
              <a:t> Vidyalaya</a:t>
            </a:r>
            <a:r>
              <a:rPr lang="en-US" sz="2400" dirty="0"/>
              <a:t> Churu has satisfactorily  completed  the  Project  on  the  topic : </a:t>
            </a:r>
            <a:r>
              <a:rPr lang="en-US" sz="2400" b="1" dirty="0"/>
              <a:t>“CAPACITORS” of the subject physics</a:t>
            </a:r>
            <a:endParaRPr lang="en-US" sz="2400" dirty="0"/>
          </a:p>
          <a:p>
            <a:pPr algn="just"/>
            <a:r>
              <a:rPr lang="en-US" sz="2400" dirty="0"/>
              <a:t>,as prescribed by the course and CBSE board this year. I have examined the Project and hereby accord my approval of it as a study carried out and presented in the manner required for its acceptance.</a:t>
            </a:r>
          </a:p>
          <a:p>
            <a:endParaRPr lang="en-US" dirty="0"/>
          </a:p>
        </p:txBody>
      </p:sp>
    </p:spTree>
    <p:extLst>
      <p:ext uri="{BB962C8B-B14F-4D97-AF65-F5344CB8AC3E}">
        <p14:creationId xmlns:p14="http://schemas.microsoft.com/office/powerpoint/2010/main" val="567495235"/>
      </p:ext>
    </p:extLst>
  </p:cSld>
  <p:clrMapOvr>
    <a:masterClrMapping/>
  </p:clrMapOvr>
  <p:transition spd="slow">
    <p:randomBar dir="vert"/>
    <p:sndAc>
      <p:stSnd>
        <p:snd r:embed="rId2" name="click.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1326" y="0"/>
            <a:ext cx="8660674" cy="461665"/>
          </a:xfrm>
          <a:prstGeom prst="rect">
            <a:avLst/>
          </a:prstGeom>
          <a:noFill/>
        </p:spPr>
        <p:txBody>
          <a:bodyPr wrap="square" rtlCol="0">
            <a:spAutoFit/>
          </a:bodyPr>
          <a:lstStyle/>
          <a:p>
            <a:r>
              <a:rPr lang="en-US" sz="2400" dirty="0">
                <a:solidFill>
                  <a:srgbClr val="FFFF00"/>
                </a:solidFill>
              </a:rPr>
              <a:t>INSIDE A BASIC CAPACITOR (CYLINDRICAL)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039" t="18387" r="17403" b="7935"/>
          <a:stretch/>
        </p:blipFill>
        <p:spPr>
          <a:xfrm>
            <a:off x="1306286" y="605357"/>
            <a:ext cx="5839097" cy="3396343"/>
          </a:xfrm>
          <a:prstGeom prst="rect">
            <a:avLst/>
          </a:prstGeom>
        </p:spPr>
      </p:pic>
      <p:sp>
        <p:nvSpPr>
          <p:cNvPr id="5" name="TextBox 4"/>
          <p:cNvSpPr txBox="1"/>
          <p:nvPr/>
        </p:nvSpPr>
        <p:spPr>
          <a:xfrm>
            <a:off x="7471954" y="605357"/>
            <a:ext cx="3631474" cy="1938992"/>
          </a:xfrm>
          <a:prstGeom prst="rect">
            <a:avLst/>
          </a:prstGeom>
          <a:noFill/>
        </p:spPr>
        <p:txBody>
          <a:bodyPr wrap="square" rtlCol="0">
            <a:spAutoFit/>
          </a:bodyPr>
          <a:lstStyle/>
          <a:p>
            <a:pPr algn="just"/>
            <a:r>
              <a:rPr lang="en-US" sz="2000" dirty="0"/>
              <a:t>Inside a basic capacitor we have two metal connecting plate which are typically made from aluminum and these will be separated by dielectric insulating material  such as ceramic.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6274" y="3487782"/>
            <a:ext cx="3357154" cy="3000103"/>
          </a:xfrm>
          <a:prstGeom prst="rect">
            <a:avLst/>
          </a:prstGeom>
        </p:spPr>
      </p:pic>
      <p:sp>
        <p:nvSpPr>
          <p:cNvPr id="7" name="TextBox 6"/>
          <p:cNvSpPr txBox="1"/>
          <p:nvPr/>
        </p:nvSpPr>
        <p:spPr>
          <a:xfrm>
            <a:off x="2090057" y="4664667"/>
            <a:ext cx="5055326" cy="1200329"/>
          </a:xfrm>
          <a:prstGeom prst="rect">
            <a:avLst/>
          </a:prstGeom>
          <a:noFill/>
        </p:spPr>
        <p:txBody>
          <a:bodyPr wrap="square" rtlCol="0">
            <a:spAutoFit/>
          </a:bodyPr>
          <a:lstStyle/>
          <a:p>
            <a:pPr algn="just"/>
            <a:r>
              <a:rPr lang="en-US" sz="2400" dirty="0">
                <a:solidFill>
                  <a:srgbClr val="FFFF00"/>
                </a:solidFill>
              </a:rPr>
              <a:t>Di electric means the material will </a:t>
            </a:r>
            <a:r>
              <a:rPr lang="en-US" sz="2400" dirty="0" err="1">
                <a:solidFill>
                  <a:srgbClr val="FFFF00"/>
                </a:solidFill>
              </a:rPr>
              <a:t>polarise</a:t>
            </a:r>
            <a:r>
              <a:rPr lang="en-US" sz="2400" dirty="0">
                <a:solidFill>
                  <a:srgbClr val="FFFF00"/>
                </a:solidFill>
              </a:rPr>
              <a:t> when in contact with an electric field.</a:t>
            </a:r>
          </a:p>
        </p:txBody>
      </p:sp>
      <p:sp>
        <p:nvSpPr>
          <p:cNvPr id="8" name="TextBox 7"/>
          <p:cNvSpPr txBox="1"/>
          <p:nvPr/>
        </p:nvSpPr>
        <p:spPr>
          <a:xfrm>
            <a:off x="3631474" y="6487885"/>
            <a:ext cx="3931920" cy="369332"/>
          </a:xfrm>
          <a:prstGeom prst="rect">
            <a:avLst/>
          </a:prstGeom>
          <a:noFill/>
        </p:spPr>
        <p:txBody>
          <a:bodyPr wrap="square" rtlCol="0">
            <a:spAutoFit/>
          </a:bodyPr>
          <a:lstStyle/>
          <a:p>
            <a:r>
              <a:rPr lang="en-US" dirty="0">
                <a:solidFill>
                  <a:srgbClr val="00B0F0"/>
                </a:solidFill>
              </a:rPr>
              <a:t>(View in slideshow mode please</a:t>
            </a:r>
            <a:r>
              <a:rPr lang="en-US" dirty="0"/>
              <a:t>)</a:t>
            </a:r>
          </a:p>
        </p:txBody>
      </p:sp>
    </p:spTree>
    <p:extLst>
      <p:ext uri="{BB962C8B-B14F-4D97-AF65-F5344CB8AC3E}">
        <p14:creationId xmlns:p14="http://schemas.microsoft.com/office/powerpoint/2010/main" val="2007866511"/>
      </p:ext>
    </p:extLst>
  </p:cSld>
  <p:clrMapOvr>
    <a:masterClrMapping/>
  </p:clrMapOvr>
  <p:transition spd="slow">
    <p:randomBar dir="vert"/>
    <p:sndAc>
      <p:stSnd>
        <p:snd r:embed="rId2" name="click.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899" y="227917"/>
            <a:ext cx="3856037" cy="355685"/>
          </a:xfrm>
        </p:spPr>
        <p:txBody>
          <a:bodyPr>
            <a:normAutofit fontScale="90000"/>
          </a:bodyPr>
          <a:lstStyle/>
          <a:p>
            <a:r>
              <a:rPr lang="en-US" sz="2400" dirty="0"/>
              <a:t>Capacitor in circuit </a:t>
            </a:r>
          </a:p>
        </p:txBody>
      </p:sp>
      <p:sp>
        <p:nvSpPr>
          <p:cNvPr id="4" name="Text Placeholder 3"/>
          <p:cNvSpPr>
            <a:spLocks noGrp="1"/>
          </p:cNvSpPr>
          <p:nvPr>
            <p:ph type="body" sz="half" idx="2"/>
          </p:nvPr>
        </p:nvSpPr>
        <p:spPr>
          <a:xfrm>
            <a:off x="1394898" y="744582"/>
            <a:ext cx="3856038" cy="5721532"/>
          </a:xfrm>
        </p:spPr>
        <p:txBody>
          <a:bodyPr>
            <a:noAutofit/>
          </a:bodyPr>
          <a:lstStyle/>
          <a:p>
            <a:pPr algn="just"/>
            <a:r>
              <a:rPr lang="en-US" sz="1900" dirty="0"/>
              <a:t>One side of the capacitor is connected to the positive side of battery  and the other side to the other terminal of battery. Strip and a symbol indicates that side of terminal. When connected with battery the voltage will push electrons from –</a:t>
            </a:r>
            <a:r>
              <a:rPr lang="en-US" sz="1900" dirty="0" err="1"/>
              <a:t>ve</a:t>
            </a:r>
            <a:r>
              <a:rPr lang="en-US" sz="1900" dirty="0"/>
              <a:t> terminal to capacitor, electron will build up on one plate while other plate in turn releases some electrons. Electrons cant pass through capacitor because of insulating material therefore there is a build up of electrons on one side. This means we have stored energy and we can use it later on. </a:t>
            </a: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4777" y="744582"/>
            <a:ext cx="5521824" cy="3314933"/>
          </a:xfrm>
        </p:spPr>
      </p:pic>
      <p:sp>
        <p:nvSpPr>
          <p:cNvPr id="10" name="TextBox 9"/>
          <p:cNvSpPr txBox="1"/>
          <p:nvPr/>
        </p:nvSpPr>
        <p:spPr>
          <a:xfrm>
            <a:off x="5695406" y="4320773"/>
            <a:ext cx="5055326" cy="923330"/>
          </a:xfrm>
          <a:prstGeom prst="rect">
            <a:avLst/>
          </a:prstGeom>
          <a:noFill/>
        </p:spPr>
        <p:txBody>
          <a:bodyPr wrap="square" rtlCol="0">
            <a:spAutoFit/>
          </a:bodyPr>
          <a:lstStyle/>
          <a:p>
            <a:pPr algn="just"/>
            <a:r>
              <a:rPr lang="en-US" dirty="0"/>
              <a:t>Now as we have electrons build up one side the other side is +</a:t>
            </a:r>
            <a:r>
              <a:rPr lang="en-US" dirty="0" err="1"/>
              <a:t>ve</a:t>
            </a:r>
            <a:r>
              <a:rPr lang="en-US" dirty="0"/>
              <a:t> and there is a potential difference between the two terminals </a:t>
            </a:r>
          </a:p>
        </p:txBody>
      </p:sp>
      <p:sp>
        <p:nvSpPr>
          <p:cNvPr id="11" name="TextBox 10"/>
          <p:cNvSpPr txBox="1"/>
          <p:nvPr/>
        </p:nvSpPr>
        <p:spPr>
          <a:xfrm>
            <a:off x="5839097" y="6466114"/>
            <a:ext cx="4467497" cy="369332"/>
          </a:xfrm>
          <a:prstGeom prst="rect">
            <a:avLst/>
          </a:prstGeom>
          <a:noFill/>
        </p:spPr>
        <p:txBody>
          <a:bodyPr wrap="square" rtlCol="0">
            <a:spAutoFit/>
          </a:bodyPr>
          <a:lstStyle/>
          <a:p>
            <a:r>
              <a:rPr lang="en-US" dirty="0">
                <a:solidFill>
                  <a:srgbClr val="00B0F0"/>
                </a:solidFill>
              </a:rPr>
              <a:t>(</a:t>
            </a:r>
            <a:r>
              <a:rPr lang="en-US" dirty="0" err="1">
                <a:solidFill>
                  <a:srgbClr val="00B0F0"/>
                </a:solidFill>
              </a:rPr>
              <a:t>Pls</a:t>
            </a:r>
            <a:r>
              <a:rPr lang="en-US" dirty="0">
                <a:solidFill>
                  <a:srgbClr val="00B0F0"/>
                </a:solidFill>
              </a:rPr>
              <a:t> view in slideshow)</a:t>
            </a:r>
          </a:p>
        </p:txBody>
      </p:sp>
    </p:spTree>
    <p:extLst>
      <p:ext uri="{BB962C8B-B14F-4D97-AF65-F5344CB8AC3E}">
        <p14:creationId xmlns:p14="http://schemas.microsoft.com/office/powerpoint/2010/main" val="3588610301"/>
      </p:ext>
    </p:extLst>
  </p:cSld>
  <p:clrMapOvr>
    <a:masterClrMapping/>
  </p:clrMapOvr>
  <p:transition spd="slow">
    <p:randomBar dir="vert"/>
    <p:sndAc>
      <p:stSnd>
        <p:snd r:embed="rId2" name="click.wav"/>
      </p:stSnd>
    </p:sndAc>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281" y="161887"/>
            <a:ext cx="5091520" cy="3505200"/>
          </a:xfrm>
          <a:prstGeom prst="rect">
            <a:avLst/>
          </a:prstGeom>
        </p:spPr>
      </p:pic>
      <p:sp>
        <p:nvSpPr>
          <p:cNvPr id="3" name="TextBox 2"/>
          <p:cNvSpPr txBox="1"/>
          <p:nvPr/>
        </p:nvSpPr>
        <p:spPr>
          <a:xfrm>
            <a:off x="6688183" y="297102"/>
            <a:ext cx="4545874" cy="2308324"/>
          </a:xfrm>
          <a:prstGeom prst="rect">
            <a:avLst/>
          </a:prstGeom>
          <a:noFill/>
        </p:spPr>
        <p:txBody>
          <a:bodyPr wrap="square" rtlCol="0">
            <a:spAutoFit/>
          </a:bodyPr>
          <a:lstStyle/>
          <a:p>
            <a:pPr algn="just"/>
            <a:r>
              <a:rPr lang="en-US" dirty="0"/>
              <a:t>Like magnets attracts towards their negative pole. The same occurs with the negatively charged electrons they are attracted to the positively charges on other plate but they can never meet due to dielectric insulation . This pull between two sides is an electric field which holds electrons until another possible path is made . </a:t>
            </a:r>
          </a:p>
        </p:txBody>
      </p:sp>
      <p:sp>
        <p:nvSpPr>
          <p:cNvPr id="5" name="TextBox 4"/>
          <p:cNvSpPr txBox="1"/>
          <p:nvPr/>
        </p:nvSpPr>
        <p:spPr>
          <a:xfrm>
            <a:off x="1175657" y="3905794"/>
            <a:ext cx="5512526" cy="1200329"/>
          </a:xfrm>
          <a:prstGeom prst="rect">
            <a:avLst/>
          </a:prstGeom>
          <a:noFill/>
        </p:spPr>
        <p:txBody>
          <a:bodyPr wrap="square" rtlCol="0">
            <a:spAutoFit/>
          </a:bodyPr>
          <a:lstStyle/>
          <a:p>
            <a:pPr algn="just"/>
            <a:r>
              <a:rPr lang="en-US" dirty="0"/>
              <a:t>When placed in a circuit now an possible path exist to flow and reach the opposite side so the electrons will flow through the LED and reach the other side but this only lasts for last until build is equal on both sides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434" y="2917371"/>
            <a:ext cx="4493623" cy="3505200"/>
          </a:xfrm>
          <a:prstGeom prst="rect">
            <a:avLst/>
          </a:prstGeom>
        </p:spPr>
      </p:pic>
      <p:cxnSp>
        <p:nvCxnSpPr>
          <p:cNvPr id="8" name="Straight Arrow Connector 7"/>
          <p:cNvCxnSpPr/>
          <p:nvPr/>
        </p:nvCxnSpPr>
        <p:spPr>
          <a:xfrm flipH="1">
            <a:off x="3122023" y="5106123"/>
            <a:ext cx="13063" cy="811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122023" y="5917474"/>
            <a:ext cx="36184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73829" y="6422571"/>
            <a:ext cx="3239588" cy="369332"/>
          </a:xfrm>
          <a:prstGeom prst="rect">
            <a:avLst/>
          </a:prstGeom>
          <a:noFill/>
        </p:spPr>
        <p:txBody>
          <a:bodyPr wrap="square" rtlCol="0">
            <a:spAutoFit/>
          </a:bodyPr>
          <a:lstStyle/>
          <a:p>
            <a:r>
              <a:rPr lang="en-US" dirty="0">
                <a:solidFill>
                  <a:srgbClr val="00B0F0"/>
                </a:solidFill>
              </a:rPr>
              <a:t>(Please view in slideshow</a:t>
            </a:r>
            <a:r>
              <a:rPr lang="en-US" dirty="0"/>
              <a:t>)</a:t>
            </a:r>
          </a:p>
        </p:txBody>
      </p:sp>
    </p:spTree>
    <p:extLst>
      <p:ext uri="{BB962C8B-B14F-4D97-AF65-F5344CB8AC3E}">
        <p14:creationId xmlns:p14="http://schemas.microsoft.com/office/powerpoint/2010/main" val="3114752029"/>
      </p:ext>
    </p:extLst>
  </p:cSld>
  <p:clrMapOvr>
    <a:masterClrMapping/>
  </p:clrMapOvr>
  <p:transition spd="slow">
    <p:randomBar dir="vert"/>
    <p:sndAc>
      <p:stSnd>
        <p:snd r:embed="rId2" name="click.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395" y="2294918"/>
            <a:ext cx="9905998" cy="1478570"/>
          </a:xfrm>
        </p:spPr>
        <p:txBody>
          <a:bodyPr/>
          <a:lstStyle/>
          <a:p>
            <a:r>
              <a:rPr lang="en-US" dirty="0"/>
              <a:t>Real world examples with explanation </a:t>
            </a:r>
          </a:p>
        </p:txBody>
      </p:sp>
    </p:spTree>
    <p:extLst>
      <p:ext uri="{BB962C8B-B14F-4D97-AF65-F5344CB8AC3E}">
        <p14:creationId xmlns:p14="http://schemas.microsoft.com/office/powerpoint/2010/main" val="1085812924"/>
      </p:ext>
    </p:extLst>
  </p:cSld>
  <p:clrMapOvr>
    <a:masterClrMapping/>
  </p:clrMapOvr>
  <p:transition spd="slow">
    <p:randomBar dir="vert"/>
    <p:sndAc>
      <p:stSnd>
        <p:snd r:embed="rId2" name="click.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7742" y="119462"/>
            <a:ext cx="3934691" cy="478154"/>
          </a:xfrm>
        </p:spPr>
        <p:txBody>
          <a:bodyPr>
            <a:normAutofit fontScale="90000"/>
          </a:bodyPr>
          <a:lstStyle/>
          <a:p>
            <a:r>
              <a:rPr lang="en-US" dirty="0"/>
              <a:t>Use of capacitors </a:t>
            </a:r>
          </a:p>
        </p:txBody>
      </p:sp>
      <p:sp>
        <p:nvSpPr>
          <p:cNvPr id="3" name="Text Placeholder 2"/>
          <p:cNvSpPr>
            <a:spLocks noGrp="1"/>
          </p:cNvSpPr>
          <p:nvPr>
            <p:ph type="body" idx="1"/>
          </p:nvPr>
        </p:nvSpPr>
        <p:spPr>
          <a:xfrm>
            <a:off x="1200203" y="3141376"/>
            <a:ext cx="3377539" cy="444137"/>
          </a:xfrm>
        </p:spPr>
        <p:txBody>
          <a:bodyPr>
            <a:normAutofit/>
          </a:bodyPr>
          <a:lstStyle/>
          <a:p>
            <a:r>
              <a:rPr lang="en-US" dirty="0"/>
              <a:t>In circuit board </a:t>
            </a:r>
          </a:p>
        </p:txBody>
      </p:sp>
      <p:sp>
        <p:nvSpPr>
          <p:cNvPr id="5" name="Text Placeholder 4"/>
          <p:cNvSpPr>
            <a:spLocks noGrp="1"/>
          </p:cNvSpPr>
          <p:nvPr>
            <p:ph type="body" sz="quarter" idx="3"/>
          </p:nvPr>
        </p:nvSpPr>
        <p:spPr>
          <a:xfrm>
            <a:off x="5695406" y="3186374"/>
            <a:ext cx="5636026" cy="354139"/>
          </a:xfrm>
        </p:spPr>
        <p:txBody>
          <a:bodyPr>
            <a:normAutofit fontScale="92500" lnSpcReduction="20000"/>
          </a:bodyPr>
          <a:lstStyle/>
          <a:p>
            <a:r>
              <a:rPr lang="en-US" dirty="0"/>
              <a:t>Represented in circuit drawings </a:t>
            </a:r>
          </a:p>
        </p:txBody>
      </p:sp>
      <p:pic>
        <p:nvPicPr>
          <p:cNvPr id="10" name="Content Placeholder 9"/>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2996" t="15675" r="12784" b="10700"/>
          <a:stretch/>
        </p:blipFill>
        <p:spPr>
          <a:xfrm>
            <a:off x="5695406" y="898674"/>
            <a:ext cx="5199017" cy="2094424"/>
          </a:xfrm>
        </p:spPr>
      </p:pic>
      <p:pic>
        <p:nvPicPr>
          <p:cNvPr id="9" name="Content Placeholder 8"/>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3998" t="21910" r="19235" b="9834"/>
          <a:stretch/>
        </p:blipFill>
        <p:spPr>
          <a:xfrm>
            <a:off x="1200203" y="933331"/>
            <a:ext cx="3377539" cy="2094424"/>
          </a:xfrm>
        </p:spPr>
      </p:pic>
      <p:sp>
        <p:nvSpPr>
          <p:cNvPr id="11" name="TextBox 10"/>
          <p:cNvSpPr txBox="1"/>
          <p:nvPr/>
        </p:nvSpPr>
        <p:spPr>
          <a:xfrm>
            <a:off x="2286000" y="4493070"/>
            <a:ext cx="7733211" cy="1323439"/>
          </a:xfrm>
          <a:prstGeom prst="rect">
            <a:avLst/>
          </a:prstGeom>
          <a:noFill/>
        </p:spPr>
        <p:txBody>
          <a:bodyPr wrap="square" rtlCol="0">
            <a:spAutoFit/>
          </a:bodyPr>
          <a:lstStyle/>
          <a:p>
            <a:pPr algn="just"/>
            <a:r>
              <a:rPr lang="en-US" sz="2000" dirty="0"/>
              <a:t>Larger capacitors can be seen used in induction motors ceiling fans and air conditioning unit .</a:t>
            </a:r>
          </a:p>
          <a:p>
            <a:pPr algn="just"/>
            <a:r>
              <a:rPr lang="en-US" sz="2000" dirty="0"/>
              <a:t>Even larger ones are used for power factor large buildings .</a:t>
            </a:r>
          </a:p>
          <a:p>
            <a:pPr algn="just"/>
            <a:r>
              <a:rPr lang="en-US" sz="2000" dirty="0"/>
              <a:t>It is also used to smooth out peaks when converting AC to DC power.</a:t>
            </a:r>
          </a:p>
        </p:txBody>
      </p:sp>
    </p:spTree>
    <p:extLst>
      <p:ext uri="{BB962C8B-B14F-4D97-AF65-F5344CB8AC3E}">
        <p14:creationId xmlns:p14="http://schemas.microsoft.com/office/powerpoint/2010/main" val="3676489131"/>
      </p:ext>
    </p:extLst>
  </p:cSld>
  <p:clrMapOvr>
    <a:masterClrMapping/>
  </p:clrMapOvr>
  <p:transition spd="slow">
    <p:randomBar dir="vert"/>
    <p:sndAc>
      <p:stSnd>
        <p:snd r:embed="rId2" name="click.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731" y="174172"/>
            <a:ext cx="5107578" cy="3505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096" y="174172"/>
            <a:ext cx="4741817" cy="3505200"/>
          </a:xfrm>
          <a:prstGeom prst="rect">
            <a:avLst/>
          </a:prstGeom>
        </p:spPr>
      </p:pic>
      <p:sp>
        <p:nvSpPr>
          <p:cNvPr id="4" name="TextBox 3"/>
          <p:cNvSpPr txBox="1"/>
          <p:nvPr/>
        </p:nvSpPr>
        <p:spPr>
          <a:xfrm>
            <a:off x="1182187" y="4245429"/>
            <a:ext cx="10104122" cy="461665"/>
          </a:xfrm>
          <a:prstGeom prst="rect">
            <a:avLst/>
          </a:prstGeom>
          <a:noFill/>
        </p:spPr>
        <p:txBody>
          <a:bodyPr wrap="square" rtlCol="0">
            <a:spAutoFit/>
          </a:bodyPr>
          <a:lstStyle/>
          <a:p>
            <a:r>
              <a:rPr lang="en-US" sz="2400" dirty="0">
                <a:solidFill>
                  <a:srgbClr val="FFFF00"/>
                </a:solidFill>
              </a:rPr>
              <a:t>One of the most common application of capacitors is for power factor correction</a:t>
            </a:r>
            <a:r>
              <a:rPr lang="en-US" dirty="0">
                <a:solidFill>
                  <a:srgbClr val="FFFF00"/>
                </a:solidFill>
              </a:rPr>
              <a:t>.</a:t>
            </a:r>
          </a:p>
        </p:txBody>
      </p:sp>
      <p:sp>
        <p:nvSpPr>
          <p:cNvPr id="5" name="TextBox 4"/>
          <p:cNvSpPr txBox="1"/>
          <p:nvPr/>
        </p:nvSpPr>
        <p:spPr>
          <a:xfrm>
            <a:off x="881741" y="1742106"/>
            <a:ext cx="300446" cy="369332"/>
          </a:xfrm>
          <a:prstGeom prst="rect">
            <a:avLst/>
          </a:prstGeom>
          <a:noFill/>
        </p:spPr>
        <p:txBody>
          <a:bodyPr wrap="square" rtlCol="0">
            <a:spAutoFit/>
          </a:bodyPr>
          <a:lstStyle/>
          <a:p>
            <a:r>
              <a:rPr lang="en-US" dirty="0"/>
              <a:t>1</a:t>
            </a:r>
          </a:p>
        </p:txBody>
      </p:sp>
      <p:sp>
        <p:nvSpPr>
          <p:cNvPr id="6" name="TextBox 5"/>
          <p:cNvSpPr txBox="1"/>
          <p:nvPr/>
        </p:nvSpPr>
        <p:spPr>
          <a:xfrm>
            <a:off x="11456127" y="1926772"/>
            <a:ext cx="365759" cy="369332"/>
          </a:xfrm>
          <a:prstGeom prst="rect">
            <a:avLst/>
          </a:prstGeom>
          <a:noFill/>
        </p:spPr>
        <p:txBody>
          <a:bodyPr wrap="square" rtlCol="0">
            <a:spAutoFit/>
          </a:bodyPr>
          <a:lstStyle/>
          <a:p>
            <a:r>
              <a:rPr lang="en-US" dirty="0"/>
              <a:t>2</a:t>
            </a:r>
          </a:p>
        </p:txBody>
      </p:sp>
      <p:sp>
        <p:nvSpPr>
          <p:cNvPr id="7" name="TextBox 6"/>
          <p:cNvSpPr txBox="1"/>
          <p:nvPr/>
        </p:nvSpPr>
        <p:spPr>
          <a:xfrm>
            <a:off x="1933303" y="5055326"/>
            <a:ext cx="8360228" cy="1200329"/>
          </a:xfrm>
          <a:prstGeom prst="rect">
            <a:avLst/>
          </a:prstGeom>
          <a:noFill/>
        </p:spPr>
        <p:txBody>
          <a:bodyPr wrap="square" rtlCol="0">
            <a:spAutoFit/>
          </a:bodyPr>
          <a:lstStyle/>
          <a:p>
            <a:pPr algn="just"/>
            <a:r>
              <a:rPr lang="en-US" dirty="0"/>
              <a:t>When too many inductive loads are placed into a circuit the current lags behind the voltage ⚡. We the use capacitors banks to counteract this and bring the two back in alignment </a:t>
            </a:r>
          </a:p>
          <a:p>
            <a:endParaRPr lang="en-US" dirty="0"/>
          </a:p>
        </p:txBody>
      </p:sp>
      <p:sp>
        <p:nvSpPr>
          <p:cNvPr id="8" name="TextBox 7"/>
          <p:cNvSpPr txBox="1"/>
          <p:nvPr/>
        </p:nvSpPr>
        <p:spPr>
          <a:xfrm>
            <a:off x="5280164" y="6194754"/>
            <a:ext cx="2533800" cy="646331"/>
          </a:xfrm>
          <a:prstGeom prst="rect">
            <a:avLst/>
          </a:prstGeom>
          <a:noFill/>
        </p:spPr>
        <p:txBody>
          <a:bodyPr wrap="square" rtlCol="0">
            <a:spAutoFit/>
          </a:bodyPr>
          <a:lstStyle/>
          <a:p>
            <a:r>
              <a:rPr lang="en-US" dirty="0">
                <a:solidFill>
                  <a:srgbClr val="FFC000"/>
                </a:solidFill>
              </a:rPr>
              <a:t>(Please view in slideshow</a:t>
            </a:r>
            <a:r>
              <a:rPr lang="en-US" dirty="0"/>
              <a:t>)</a:t>
            </a:r>
          </a:p>
          <a:p>
            <a:endParaRPr lang="en-US" dirty="0"/>
          </a:p>
        </p:txBody>
      </p:sp>
    </p:spTree>
    <p:extLst>
      <p:ext uri="{BB962C8B-B14F-4D97-AF65-F5344CB8AC3E}">
        <p14:creationId xmlns:p14="http://schemas.microsoft.com/office/powerpoint/2010/main" val="1368601976"/>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142" y="333321"/>
            <a:ext cx="5027024" cy="4391909"/>
          </a:xfrm>
          <a:prstGeom prst="rect">
            <a:avLst/>
          </a:prstGeom>
        </p:spPr>
      </p:pic>
      <p:sp>
        <p:nvSpPr>
          <p:cNvPr id="3" name="TextBox 2"/>
          <p:cNvSpPr txBox="1"/>
          <p:nvPr/>
        </p:nvSpPr>
        <p:spPr>
          <a:xfrm>
            <a:off x="2638697" y="5473337"/>
            <a:ext cx="7040880" cy="1107996"/>
          </a:xfrm>
          <a:prstGeom prst="rect">
            <a:avLst/>
          </a:prstGeom>
          <a:noFill/>
        </p:spPr>
        <p:txBody>
          <a:bodyPr wrap="square" rtlCol="0">
            <a:spAutoFit/>
          </a:bodyPr>
          <a:lstStyle/>
          <a:p>
            <a:pPr algn="just"/>
            <a:r>
              <a:rPr lang="en-US" sz="2400" dirty="0">
                <a:solidFill>
                  <a:srgbClr val="FFFF00"/>
                </a:solidFill>
              </a:rPr>
              <a:t>Every capacitor is rated to handle a certain voltage. If we were to exceed this then the capacitor will </a:t>
            </a:r>
            <a:r>
              <a:rPr lang="en-US" sz="2400" dirty="0" err="1">
                <a:solidFill>
                  <a:srgbClr val="FFFF00"/>
                </a:solidFill>
              </a:rPr>
              <a:t>exploid</a:t>
            </a:r>
            <a:r>
              <a:rPr lang="en-US" sz="2400" dirty="0">
                <a:solidFill>
                  <a:srgbClr val="FFFF00"/>
                </a:solidFill>
              </a:rPr>
              <a:t> . </a:t>
            </a:r>
          </a:p>
          <a:p>
            <a:endParaRPr lang="en-US" dirty="0"/>
          </a:p>
        </p:txBody>
      </p:sp>
      <p:sp>
        <p:nvSpPr>
          <p:cNvPr id="4" name="Explosion 1 3"/>
          <p:cNvSpPr/>
          <p:nvPr/>
        </p:nvSpPr>
        <p:spPr>
          <a:xfrm>
            <a:off x="9170126" y="1084217"/>
            <a:ext cx="1515291" cy="2050869"/>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890654" y="6534834"/>
            <a:ext cx="4625835" cy="646331"/>
          </a:xfrm>
          <a:prstGeom prst="rect">
            <a:avLst/>
          </a:prstGeom>
          <a:noFill/>
        </p:spPr>
        <p:txBody>
          <a:bodyPr wrap="square" rtlCol="0">
            <a:spAutoFit/>
          </a:bodyPr>
          <a:lstStyle/>
          <a:p>
            <a:r>
              <a:rPr lang="en-US" dirty="0">
                <a:solidFill>
                  <a:srgbClr val="FF0000"/>
                </a:solidFill>
              </a:rPr>
              <a:t>(Please view in slideshow</a:t>
            </a:r>
            <a:r>
              <a:rPr lang="en-US" dirty="0"/>
              <a:t>)</a:t>
            </a:r>
          </a:p>
          <a:p>
            <a:endParaRPr lang="en-US" dirty="0"/>
          </a:p>
        </p:txBody>
      </p:sp>
    </p:spTree>
    <p:extLst>
      <p:ext uri="{BB962C8B-B14F-4D97-AF65-F5344CB8AC3E}">
        <p14:creationId xmlns:p14="http://schemas.microsoft.com/office/powerpoint/2010/main" val="2915998062"/>
      </p:ext>
    </p:extLst>
  </p:cSld>
  <p:clrMapOvr>
    <a:masterClrMapping/>
  </p:clrMapOvr>
  <mc:AlternateContent xmlns:mc="http://schemas.openxmlformats.org/markup-compatibility/2006" xmlns:p14="http://schemas.microsoft.com/office/powerpoint/2010/main">
    <mc:Choice Requires="p14">
      <p:transition spd="slow" p14:dur="1500" advTm="0">
        <p:randomBar dir="vert"/>
      </p:transition>
    </mc:Choice>
    <mc:Fallback xmlns="">
      <p:transition spd="slow" advTm="0">
        <p:randomBar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5974" t="14901" r="35455" b="6763"/>
          <a:stretch/>
        </p:blipFill>
        <p:spPr>
          <a:xfrm>
            <a:off x="2090057" y="1515292"/>
            <a:ext cx="2873829" cy="3631474"/>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293" t="16006" r="27653" b="8864"/>
          <a:stretch/>
        </p:blipFill>
        <p:spPr>
          <a:xfrm>
            <a:off x="5107577" y="1515292"/>
            <a:ext cx="4898571" cy="3631473"/>
          </a:xfrm>
          <a:prstGeom prst="rect">
            <a:avLst/>
          </a:prstGeom>
        </p:spPr>
      </p:pic>
    </p:spTree>
    <p:extLst>
      <p:ext uri="{BB962C8B-B14F-4D97-AF65-F5344CB8AC3E}">
        <p14:creationId xmlns:p14="http://schemas.microsoft.com/office/powerpoint/2010/main" val="1929716466"/>
      </p:ext>
    </p:extLst>
  </p:cSld>
  <p:clrMapOvr>
    <a:masterClrMapping/>
  </p:clrMapOvr>
  <p:transition spd="slow">
    <p:randomBar dir="vert"/>
    <p:sndAc>
      <p:stSnd>
        <p:snd r:embed="rId2" name="voltage.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5571" y="1371600"/>
            <a:ext cx="4389120" cy="830997"/>
          </a:xfrm>
          <a:prstGeom prst="rect">
            <a:avLst/>
          </a:prstGeom>
          <a:noFill/>
        </p:spPr>
        <p:txBody>
          <a:bodyPr wrap="square" rtlCol="0">
            <a:spAutoFit/>
          </a:bodyPr>
          <a:lstStyle/>
          <a:p>
            <a:r>
              <a:rPr lang="en-US" sz="4800" dirty="0"/>
              <a:t>SOURCES USED</a:t>
            </a:r>
          </a:p>
        </p:txBody>
      </p:sp>
      <p:sp>
        <p:nvSpPr>
          <p:cNvPr id="3" name="TextBox 2"/>
          <p:cNvSpPr txBox="1"/>
          <p:nvPr/>
        </p:nvSpPr>
        <p:spPr>
          <a:xfrm>
            <a:off x="2913017" y="2769325"/>
            <a:ext cx="6074229" cy="2246769"/>
          </a:xfrm>
          <a:prstGeom prst="rect">
            <a:avLst/>
          </a:prstGeom>
          <a:noFill/>
        </p:spPr>
        <p:txBody>
          <a:bodyPr wrap="square" rtlCol="0">
            <a:spAutoFit/>
          </a:bodyPr>
          <a:lstStyle/>
          <a:p>
            <a:pPr marL="342900" indent="-342900">
              <a:buFont typeface="+mj-lt"/>
              <a:buAutoNum type="arabicPeriod"/>
            </a:pPr>
            <a:r>
              <a:rPr lang="en-US" sz="2000" dirty="0"/>
              <a:t>THE ENGINEERING MINDSET (BOOK)</a:t>
            </a:r>
          </a:p>
          <a:p>
            <a:pPr marL="342900" indent="-342900">
              <a:buFont typeface="+mj-lt"/>
              <a:buAutoNum type="arabicPeriod"/>
            </a:pPr>
            <a:r>
              <a:rPr lang="en-US" sz="2000" dirty="0"/>
              <a:t>THEENGINEERINGMINDSET.COM</a:t>
            </a:r>
          </a:p>
          <a:p>
            <a:pPr marL="342900" indent="-342900">
              <a:buFont typeface="+mj-lt"/>
              <a:buAutoNum type="arabicPeriod"/>
            </a:pPr>
            <a:r>
              <a:rPr lang="en-US" sz="2000" dirty="0"/>
              <a:t>BYJUS.COM</a:t>
            </a:r>
          </a:p>
          <a:p>
            <a:pPr marL="342900" indent="-342900">
              <a:buFont typeface="+mj-lt"/>
              <a:buAutoNum type="arabicPeriod"/>
            </a:pPr>
            <a:r>
              <a:rPr lang="en-US" sz="2000" dirty="0"/>
              <a:t>TOPPER.COM</a:t>
            </a:r>
          </a:p>
          <a:p>
            <a:pPr marL="342900" indent="-342900">
              <a:buFont typeface="+mj-lt"/>
              <a:buAutoNum type="arabicPeriod"/>
            </a:pPr>
            <a:r>
              <a:rPr lang="en-US" sz="2000" dirty="0"/>
              <a:t>INTERNET</a:t>
            </a:r>
          </a:p>
          <a:p>
            <a:pPr marL="342900" indent="-342900">
              <a:buFont typeface="+mj-lt"/>
              <a:buAutoNum type="arabicPeriod"/>
            </a:pPr>
            <a:r>
              <a:rPr lang="en-US" sz="2000" dirty="0"/>
              <a:t>ABC OF PHYSICS (SATISH K. GUPTA)</a:t>
            </a:r>
          </a:p>
          <a:p>
            <a:pPr marL="342900" indent="-342900">
              <a:buFont typeface="+mj-lt"/>
              <a:buAutoNum type="arabicPeriod"/>
            </a:pPr>
            <a:r>
              <a:rPr lang="en-US" sz="2000" dirty="0"/>
              <a:t>FRIENDS AND TEACHERS</a:t>
            </a:r>
          </a:p>
        </p:txBody>
      </p:sp>
    </p:spTree>
    <p:extLst>
      <p:ext uri="{BB962C8B-B14F-4D97-AF65-F5344CB8AC3E}">
        <p14:creationId xmlns:p14="http://schemas.microsoft.com/office/powerpoint/2010/main" val="3403820034"/>
      </p:ext>
    </p:extLst>
  </p:cSld>
  <p:clrMapOvr>
    <a:masterClrMapping/>
  </p:clrMapOvr>
  <p:transition spd="slow">
    <p:randomBar dir="vert"/>
    <p:sndAc>
      <p:stSnd>
        <p:snd r:embed="rId2" name="click.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CELL DISTURB THE ELECTRIC FIELD,OR GIVES IT A CERATIN IMPULSE. DO NOT ASK IN WHAT MANNER: IT IS ENOUGH THAT IT IS A PRINCIPLE, AND A GENERAL PRINCIPLE </a:t>
            </a:r>
          </a:p>
        </p:txBody>
      </p:sp>
      <p:sp>
        <p:nvSpPr>
          <p:cNvPr id="3" name="Text Placeholder 2"/>
          <p:cNvSpPr>
            <a:spLocks noGrp="1"/>
          </p:cNvSpPr>
          <p:nvPr>
            <p:ph type="body" sz="half" idx="13"/>
          </p:nvPr>
        </p:nvSpPr>
        <p:spPr/>
        <p:txBody>
          <a:bodyPr>
            <a:normAutofit/>
          </a:bodyPr>
          <a:lstStyle/>
          <a:p>
            <a:pPr algn="r"/>
            <a:r>
              <a:rPr lang="en-US" sz="2000" dirty="0"/>
              <a:t>~ALESSANDRO VOLTA</a:t>
            </a:r>
          </a:p>
        </p:txBody>
      </p:sp>
      <p:sp>
        <p:nvSpPr>
          <p:cNvPr id="4" name="Text Placeholder 3"/>
          <p:cNvSpPr>
            <a:spLocks noGrp="1"/>
          </p:cNvSpPr>
          <p:nvPr>
            <p:ph type="body" sz="half" idx="2"/>
          </p:nvPr>
        </p:nvSpPr>
        <p:spPr/>
        <p:txBody>
          <a:bodyPr>
            <a:normAutofit/>
          </a:bodyPr>
          <a:lstStyle/>
          <a:p>
            <a:r>
              <a:rPr lang="en-US" sz="2800" dirty="0"/>
              <a:t>THANK YOU</a:t>
            </a:r>
          </a:p>
        </p:txBody>
      </p:sp>
    </p:spTree>
    <p:extLst>
      <p:ext uri="{BB962C8B-B14F-4D97-AF65-F5344CB8AC3E}">
        <p14:creationId xmlns:p14="http://schemas.microsoft.com/office/powerpoint/2010/main" val="2501634302"/>
      </p:ext>
    </p:extLst>
  </p:cSld>
  <p:clrMapOvr>
    <a:masterClrMapping/>
  </p:clrMapOvr>
  <p:transition spd="slow">
    <p:randomBar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7"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45875" y="444136"/>
            <a:ext cx="3344090" cy="646331"/>
          </a:xfrm>
          <a:prstGeom prst="rect">
            <a:avLst/>
          </a:prstGeom>
          <a:noFill/>
        </p:spPr>
        <p:txBody>
          <a:bodyPr wrap="square" rtlCol="0">
            <a:spAutoFit/>
          </a:bodyPr>
          <a:lstStyle/>
          <a:p>
            <a:r>
              <a:rPr lang="en-US" sz="3600" dirty="0"/>
              <a:t>Acknowledgment </a:t>
            </a:r>
          </a:p>
        </p:txBody>
      </p:sp>
      <p:sp>
        <p:nvSpPr>
          <p:cNvPr id="3" name="TextBox 2"/>
          <p:cNvSpPr txBox="1"/>
          <p:nvPr/>
        </p:nvSpPr>
        <p:spPr>
          <a:xfrm>
            <a:off x="1306286" y="1489167"/>
            <a:ext cx="9888583" cy="4154984"/>
          </a:xfrm>
          <a:prstGeom prst="rect">
            <a:avLst/>
          </a:prstGeom>
          <a:noFill/>
        </p:spPr>
        <p:txBody>
          <a:bodyPr wrap="square" rtlCol="0">
            <a:spAutoFit/>
          </a:bodyPr>
          <a:lstStyle/>
          <a:p>
            <a:pPr algn="just"/>
            <a:r>
              <a:rPr lang="en-US" sz="2400" dirty="0"/>
              <a:t>I am overwhelmed in all humbleness and gratefulness to acknowledge my deepest gratitude to all those who have helped me  put my  ideas to perfection and have assigned tasks, well above the level of simplicity and into something concrete and unique </a:t>
            </a:r>
            <a:r>
              <a:rPr lang="en-US" sz="2400" dirty="0" err="1"/>
              <a:t>i</a:t>
            </a:r>
            <a:r>
              <a:rPr lang="en-US" sz="2400" dirty="0"/>
              <a:t>, whole heartedly thank my PHYICS TEACHER respected R.P DAILA  sir  for having faith in me, for constantly motivating to do better and for your valuable suggestions. He was and will always be there to show me the right track when needed help. With help of his brilliant guidance and encouragement, </a:t>
            </a:r>
            <a:r>
              <a:rPr lang="en-US" sz="2400" dirty="0" err="1"/>
              <a:t>i</a:t>
            </a:r>
            <a:r>
              <a:rPr lang="en-US" sz="2400" dirty="0"/>
              <a:t> was able to complete my tasks properly and was up to the mark in all the tasks assigned. I whole heartedly thank all my classmates working in different projects for helping me evolve better with their critical advice.</a:t>
            </a:r>
          </a:p>
        </p:txBody>
      </p:sp>
    </p:spTree>
    <p:extLst>
      <p:ext uri="{BB962C8B-B14F-4D97-AF65-F5344CB8AC3E}">
        <p14:creationId xmlns:p14="http://schemas.microsoft.com/office/powerpoint/2010/main" val="2312146804"/>
      </p:ext>
    </p:extLst>
  </p:cSld>
  <p:clrMapOvr>
    <a:masterClrMapping/>
  </p:clrMapOvr>
  <p:transition spd="slow">
    <p:randomBar dir="vert"/>
    <p:sndAc>
      <p:stSnd>
        <p:snd r:embed="rId2" name="click.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coming up</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339353438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738254"/>
      </p:ext>
    </p:extLst>
  </p:cSld>
  <p:clrMapOvr>
    <a:masterClrMapping/>
  </p:clrMapOvr>
  <p:transition spd="slow">
    <p:randomBar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1" nodeType="afterEffect">
                                  <p:stCondLst>
                                    <p:cond delay="0"/>
                                  </p:stCondLst>
                                  <p:childTnLst>
                                    <p:animMotion origin="layout" path="M 0 0 L 0.25 0 E" pathEditMode="relative" ptsTypes="">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3" y="2037806"/>
            <a:ext cx="5904413" cy="1541418"/>
          </a:xfrm>
        </p:spPr>
        <p:txBody>
          <a:bodyPr/>
          <a:lstStyle/>
          <a:p>
            <a:pPr algn="ctr"/>
            <a:r>
              <a:rPr lang="en-US" dirty="0"/>
              <a:t>What is a capacitor</a:t>
            </a:r>
            <a:br>
              <a:rPr lang="en-US" dirty="0"/>
            </a:br>
            <a:endParaRPr lang="en-US" dirty="0"/>
          </a:p>
        </p:txBody>
      </p:sp>
    </p:spTree>
    <p:extLst>
      <p:ext uri="{BB962C8B-B14F-4D97-AF65-F5344CB8AC3E}">
        <p14:creationId xmlns:p14="http://schemas.microsoft.com/office/powerpoint/2010/main" val="1499082067"/>
      </p:ext>
    </p:extLst>
  </p:cSld>
  <p:clrMapOvr>
    <a:masterClrMapping/>
  </p:clrMapOvr>
  <p:transition spd="slow">
    <p:randomBar dir="vert"/>
    <p:sndAc>
      <p:stSnd>
        <p:snd r:embed="rId2" name="click.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271451"/>
          </a:xfrm>
        </p:spPr>
        <p:txBody>
          <a:bodyPr>
            <a:normAutofit/>
          </a:bodyPr>
          <a:lstStyle/>
          <a:p>
            <a:r>
              <a:rPr lang="en-US" sz="3600" dirty="0"/>
              <a:t>Theoretical</a:t>
            </a:r>
            <a:br>
              <a:rPr lang="en-US" sz="3600" dirty="0"/>
            </a:br>
            <a:r>
              <a:rPr lang="en-US" sz="3600" dirty="0"/>
              <a:t>definition of capacitors</a:t>
            </a:r>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t="374" b="374"/>
          <a:stretch>
            <a:fillRect/>
          </a:stretch>
        </p:blipFill>
        <p:spPr/>
      </p:pic>
      <p:sp>
        <p:nvSpPr>
          <p:cNvPr id="4" name="Text Placeholder 3"/>
          <p:cNvSpPr>
            <a:spLocks noGrp="1"/>
          </p:cNvSpPr>
          <p:nvPr>
            <p:ph type="body" sz="half" idx="2"/>
          </p:nvPr>
        </p:nvSpPr>
        <p:spPr/>
        <p:txBody>
          <a:bodyPr/>
          <a:lstStyle/>
          <a:p>
            <a:pPr algn="just"/>
            <a:r>
              <a:rPr lang="en-US" sz="6600" dirty="0"/>
              <a:t>A</a:t>
            </a:r>
            <a:r>
              <a:rPr lang="en-US" sz="2800" dirty="0"/>
              <a:t> </a:t>
            </a:r>
            <a:r>
              <a:rPr lang="en-US" sz="2800" b="1" dirty="0"/>
              <a:t>capacitor</a:t>
            </a:r>
            <a:r>
              <a:rPr lang="en-US" sz="2800" dirty="0"/>
              <a:t> (originally known as a </a:t>
            </a:r>
            <a:r>
              <a:rPr lang="en-US" sz="2800" b="1" dirty="0"/>
              <a:t>condenser</a:t>
            </a:r>
            <a:r>
              <a:rPr lang="en-US" sz="2800" dirty="0"/>
              <a:t>) is a </a:t>
            </a:r>
            <a:r>
              <a:rPr lang="en-US" sz="2800" u="sng" dirty="0">
                <a:hlinkClick r:id="rId4" tooltip="Passivity (engineering)"/>
              </a:rPr>
              <a:t>passive</a:t>
            </a:r>
            <a:r>
              <a:rPr lang="en-US" sz="2800" dirty="0"/>
              <a:t> </a:t>
            </a:r>
            <a:r>
              <a:rPr lang="en-US" sz="2800" u="sng" dirty="0">
                <a:hlinkClick r:id="rId5" tooltip="Terminal (electronics)"/>
              </a:rPr>
              <a:t>two-terminal</a:t>
            </a:r>
            <a:r>
              <a:rPr lang="en-US" sz="2800" dirty="0"/>
              <a:t> </a:t>
            </a:r>
            <a:r>
              <a:rPr lang="en-US" sz="2800" u="sng" dirty="0">
                <a:hlinkClick r:id="rId6" tooltip="Electronic component"/>
              </a:rPr>
              <a:t>electrical component</a:t>
            </a:r>
            <a:r>
              <a:rPr lang="en-US" sz="2800" dirty="0"/>
              <a:t> used to store </a:t>
            </a:r>
            <a:r>
              <a:rPr lang="en-US" sz="2800" u="sng" dirty="0">
                <a:hlinkClick r:id="rId7" tooltip="Energy"/>
              </a:rPr>
              <a:t>energy</a:t>
            </a:r>
            <a:r>
              <a:rPr lang="en-US" sz="2800" dirty="0"/>
              <a:t> </a:t>
            </a:r>
            <a:r>
              <a:rPr lang="en-US" sz="2800" u="sng" dirty="0">
                <a:hlinkClick r:id="rId8" tooltip="Electrostatic"/>
              </a:rPr>
              <a:t>electrostatically</a:t>
            </a:r>
            <a:r>
              <a:rPr lang="en-US" sz="2800" dirty="0"/>
              <a:t> in an </a:t>
            </a:r>
            <a:r>
              <a:rPr lang="en-US" sz="2800" u="sng" dirty="0">
                <a:hlinkClick r:id="rId9" tooltip="Electric field"/>
              </a:rPr>
              <a:t>electric field</a:t>
            </a:r>
            <a:r>
              <a:rPr lang="en-US" sz="2800" dirty="0"/>
              <a:t>. </a:t>
            </a:r>
          </a:p>
        </p:txBody>
      </p:sp>
    </p:spTree>
    <p:extLst>
      <p:ext uri="{BB962C8B-B14F-4D97-AF65-F5344CB8AC3E}">
        <p14:creationId xmlns:p14="http://schemas.microsoft.com/office/powerpoint/2010/main" val="2527588759"/>
      </p:ext>
    </p:extLst>
  </p:cSld>
  <p:clrMapOvr>
    <a:masterClrMapping/>
  </p:clrMapOvr>
  <p:transition spd="slow">
    <p:randomBar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42"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14" presetClass="entr" presetSubtype="1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59" y="468084"/>
            <a:ext cx="2220686" cy="3437709"/>
          </a:xfrm>
          <a:prstGeom prst="rect">
            <a:avLst/>
          </a:prstGeom>
        </p:spPr>
      </p:pic>
      <p:sp>
        <p:nvSpPr>
          <p:cNvPr id="3" name="TextBox 2"/>
          <p:cNvSpPr txBox="1"/>
          <p:nvPr/>
        </p:nvSpPr>
        <p:spPr>
          <a:xfrm>
            <a:off x="4885506" y="283419"/>
            <a:ext cx="2873830" cy="5447645"/>
          </a:xfrm>
          <a:prstGeom prst="rect">
            <a:avLst/>
          </a:prstGeom>
          <a:noFill/>
        </p:spPr>
        <p:txBody>
          <a:bodyPr wrap="square" rtlCol="0">
            <a:spAutoFit/>
          </a:bodyPr>
          <a:lstStyle/>
          <a:p>
            <a:r>
              <a:rPr lang="en-US" dirty="0">
                <a:solidFill>
                  <a:schemeClr val="accent2">
                    <a:lumMod val="20000"/>
                    <a:lumOff val="80000"/>
                  </a:schemeClr>
                </a:solidFill>
              </a:rPr>
              <a:t>A  CAPACITOR STORES ENERGY IN   	ELECTRIC CHARGE</a:t>
            </a:r>
          </a:p>
          <a:p>
            <a:pPr algn="just"/>
            <a:endParaRPr lang="en-US" dirty="0">
              <a:solidFill>
                <a:schemeClr val="accent2">
                  <a:lumMod val="20000"/>
                  <a:lumOff val="80000"/>
                </a:schemeClr>
              </a:solidFill>
            </a:endParaRPr>
          </a:p>
          <a:p>
            <a:pPr algn="just"/>
            <a:r>
              <a:rPr lang="en-US" sz="2000" dirty="0">
                <a:solidFill>
                  <a:schemeClr val="accent2">
                    <a:lumMod val="20000"/>
                    <a:lumOff val="80000"/>
                  </a:schemeClr>
                </a:solidFill>
              </a:rPr>
              <a:t>A capacitor stores electric charge It is little bit like a battery except it stores energy in a different way</a:t>
            </a:r>
          </a:p>
          <a:p>
            <a:pPr algn="just"/>
            <a:endParaRPr lang="en-US" sz="2000" dirty="0">
              <a:solidFill>
                <a:schemeClr val="accent2">
                  <a:lumMod val="20000"/>
                  <a:lumOff val="80000"/>
                </a:schemeClr>
              </a:solidFill>
            </a:endParaRPr>
          </a:p>
          <a:p>
            <a:pPr algn="just"/>
            <a:r>
              <a:rPr lang="en-US" sz="2000" dirty="0">
                <a:solidFill>
                  <a:schemeClr val="accent2">
                    <a:lumMod val="20000"/>
                    <a:lumOff val="80000"/>
                  </a:schemeClr>
                </a:solidFill>
              </a:rPr>
              <a:t>A capacitor has energy stored </a:t>
            </a:r>
            <a:r>
              <a:rPr lang="en-US" sz="2000" dirty="0"/>
              <a:t>potential energy is stored in the form of an electric field.</a:t>
            </a:r>
          </a:p>
          <a:p>
            <a:pPr algn="just"/>
            <a:endParaRPr lang="en-US" sz="2000" dirty="0">
              <a:solidFill>
                <a:schemeClr val="accent2">
                  <a:lumMod val="20000"/>
                  <a:lumOff val="80000"/>
                </a:schemeClr>
              </a:solidFill>
            </a:endParaRPr>
          </a:p>
          <a:p>
            <a:pPr algn="just"/>
            <a:r>
              <a:rPr lang="en-US" sz="2000" dirty="0"/>
              <a:t>Its potential energy is stored in a chemical form</a:t>
            </a:r>
            <a:endParaRPr lang="en-US" sz="2000" dirty="0">
              <a:solidFill>
                <a:schemeClr val="accent2">
                  <a:lumMod val="20000"/>
                  <a:lumOff val="80000"/>
                </a:schemeClr>
              </a:solidFill>
            </a:endParaRPr>
          </a:p>
          <a:p>
            <a:pPr algn="just"/>
            <a:endParaRPr lang="en-US" dirty="0">
              <a:solidFill>
                <a:schemeClr val="accent2">
                  <a:lumMod val="20000"/>
                  <a:lumOff val="80000"/>
                </a:schemeClr>
              </a:solidFill>
            </a:endParaRPr>
          </a:p>
          <a:p>
            <a:pPr algn="just"/>
            <a:endParaRPr lang="en-US" dirty="0">
              <a:solidFill>
                <a:schemeClr val="accent2">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412" y="1176046"/>
            <a:ext cx="2438400" cy="2438400"/>
          </a:xfrm>
          <a:prstGeom prst="rect">
            <a:avLst/>
          </a:prstGeom>
        </p:spPr>
      </p:pic>
      <p:cxnSp>
        <p:nvCxnSpPr>
          <p:cNvPr id="9" name="Curved Connector 8"/>
          <p:cNvCxnSpPr/>
          <p:nvPr/>
        </p:nvCxnSpPr>
        <p:spPr>
          <a:xfrm flipV="1">
            <a:off x="2351314" y="468085"/>
            <a:ext cx="1267097" cy="367938"/>
          </a:xfrm>
          <a:prstGeom prst="curvedConnector3">
            <a:avLst>
              <a:gd name="adj1" fmla="val 515"/>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00845" y="283419"/>
            <a:ext cx="2142309" cy="369332"/>
          </a:xfrm>
          <a:prstGeom prst="rect">
            <a:avLst/>
          </a:prstGeom>
          <a:noFill/>
        </p:spPr>
        <p:txBody>
          <a:bodyPr wrap="square" rtlCol="0">
            <a:spAutoFit/>
          </a:bodyPr>
          <a:lstStyle/>
          <a:p>
            <a:r>
              <a:rPr lang="en-US" dirty="0"/>
              <a:t>Capacitor</a:t>
            </a:r>
          </a:p>
        </p:txBody>
      </p:sp>
      <p:cxnSp>
        <p:nvCxnSpPr>
          <p:cNvPr id="13" name="Curved Connector 12"/>
          <p:cNvCxnSpPr>
            <a:stCxn id="5" idx="0"/>
          </p:cNvCxnSpPr>
          <p:nvPr/>
        </p:nvCxnSpPr>
        <p:spPr>
          <a:xfrm rot="5400000" flipH="1" flipV="1">
            <a:off x="9560379" y="525625"/>
            <a:ext cx="499654" cy="801188"/>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145486" y="491726"/>
            <a:ext cx="1306286" cy="369332"/>
          </a:xfrm>
          <a:prstGeom prst="rect">
            <a:avLst/>
          </a:prstGeom>
          <a:noFill/>
        </p:spPr>
        <p:txBody>
          <a:bodyPr wrap="square" rtlCol="0">
            <a:spAutoFit/>
          </a:bodyPr>
          <a:lstStyle/>
          <a:p>
            <a:r>
              <a:rPr lang="en-US" dirty="0"/>
              <a:t>BATTERY</a:t>
            </a:r>
          </a:p>
        </p:txBody>
      </p:sp>
      <p:sp>
        <p:nvSpPr>
          <p:cNvPr id="15" name="TextBox 14"/>
          <p:cNvSpPr txBox="1"/>
          <p:nvPr/>
        </p:nvSpPr>
        <p:spPr>
          <a:xfrm>
            <a:off x="809896" y="3905793"/>
            <a:ext cx="3030583" cy="369332"/>
          </a:xfrm>
          <a:prstGeom prst="rect">
            <a:avLst/>
          </a:prstGeom>
          <a:noFill/>
        </p:spPr>
        <p:txBody>
          <a:bodyPr wrap="square" rtlCol="0">
            <a:spAutoFit/>
          </a:bodyPr>
          <a:lstStyle/>
          <a:p>
            <a:r>
              <a:rPr lang="en-US" dirty="0"/>
              <a:t>Electric Storage : Electric Field</a:t>
            </a:r>
          </a:p>
        </p:txBody>
      </p:sp>
      <p:sp>
        <p:nvSpPr>
          <p:cNvPr id="17" name="TextBox 16"/>
          <p:cNvSpPr txBox="1"/>
          <p:nvPr/>
        </p:nvSpPr>
        <p:spPr>
          <a:xfrm>
            <a:off x="10306594" y="1907177"/>
            <a:ext cx="1528355" cy="646331"/>
          </a:xfrm>
          <a:prstGeom prst="rect">
            <a:avLst/>
          </a:prstGeom>
          <a:noFill/>
        </p:spPr>
        <p:txBody>
          <a:bodyPr wrap="square" rtlCol="0">
            <a:spAutoFit/>
          </a:bodyPr>
          <a:lstStyle/>
          <a:p>
            <a:r>
              <a:rPr lang="en-US" dirty="0"/>
              <a:t>Chemical</a:t>
            </a:r>
          </a:p>
          <a:p>
            <a:r>
              <a:rPr lang="en-US" dirty="0"/>
              <a:t>⚡ Energy</a:t>
            </a:r>
          </a:p>
        </p:txBody>
      </p:sp>
      <p:sp>
        <p:nvSpPr>
          <p:cNvPr id="18" name="TextBox 17"/>
          <p:cNvSpPr txBox="1"/>
          <p:nvPr/>
        </p:nvSpPr>
        <p:spPr>
          <a:xfrm>
            <a:off x="1695993" y="5177067"/>
            <a:ext cx="9374778" cy="1107996"/>
          </a:xfrm>
          <a:prstGeom prst="rect">
            <a:avLst/>
          </a:prstGeom>
          <a:noFill/>
        </p:spPr>
        <p:txBody>
          <a:bodyPr wrap="square" rtlCol="0">
            <a:spAutoFit/>
          </a:bodyPr>
          <a:lstStyle/>
          <a:p>
            <a:r>
              <a:rPr lang="en-US" sz="2200" dirty="0"/>
              <a:t>It can not store as much energy as a battery although it can charge and release energy much faster. This is very useful and that is why we will find capacitors used in almost very circuit board.</a:t>
            </a:r>
          </a:p>
        </p:txBody>
      </p:sp>
    </p:spTree>
    <p:extLst>
      <p:ext uri="{BB962C8B-B14F-4D97-AF65-F5344CB8AC3E}">
        <p14:creationId xmlns:p14="http://schemas.microsoft.com/office/powerpoint/2010/main" val="2627537600"/>
      </p:ext>
    </p:extLst>
  </p:cSld>
  <p:clrMapOvr>
    <a:masterClrMapping/>
  </p:clrMapOvr>
  <p:transition spd="slow">
    <p:randomBar dir="vert"/>
    <p:sndAc>
      <p:stSnd>
        <p:snd r:embed="rId2" name="click.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4" grpId="0"/>
      <p:bldP spid="15"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br>
              <a:rPr lang="en-US" dirty="0"/>
            </a:br>
            <a:endParaRPr lang="en-US" dirty="0"/>
          </a:p>
        </p:txBody>
      </p:sp>
      <p:sp>
        <p:nvSpPr>
          <p:cNvPr id="4" name="TextBox 3"/>
          <p:cNvSpPr txBox="1"/>
          <p:nvPr/>
        </p:nvSpPr>
        <p:spPr>
          <a:xfrm>
            <a:off x="1593667" y="2742360"/>
            <a:ext cx="9548949" cy="646331"/>
          </a:xfrm>
          <a:prstGeom prst="rect">
            <a:avLst/>
          </a:prstGeom>
          <a:noFill/>
        </p:spPr>
        <p:txBody>
          <a:bodyPr wrap="square" rtlCol="0" anchor="ctr">
            <a:spAutoFit/>
          </a:bodyPr>
          <a:lstStyle/>
          <a:p>
            <a:r>
              <a:rPr lang="en-US" sz="3600" dirty="0">
                <a:solidFill>
                  <a:schemeClr val="accent2">
                    <a:lumMod val="60000"/>
                    <a:lumOff val="40000"/>
                  </a:schemeClr>
                </a:solidFill>
              </a:rPr>
              <a:t> Theoretical &amp; mathematical concepts of capacitors</a:t>
            </a:r>
          </a:p>
        </p:txBody>
      </p:sp>
    </p:spTree>
    <p:extLst>
      <p:ext uri="{BB962C8B-B14F-4D97-AF65-F5344CB8AC3E}">
        <p14:creationId xmlns:p14="http://schemas.microsoft.com/office/powerpoint/2010/main" val="780965228"/>
      </p:ext>
    </p:extLst>
  </p:cSld>
  <p:clrMapOvr>
    <a:masterClrMapping/>
  </p:clrMapOvr>
  <p:transition spd="slow">
    <p:randomBar dir="vert"/>
    <p:sndAc>
      <p:stSnd>
        <p:snd r:embed="rId2" name="click.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27909" y="365761"/>
            <a:ext cx="3200400" cy="5632311"/>
          </a:xfrm>
          <a:prstGeom prst="rect">
            <a:avLst/>
          </a:prstGeom>
          <a:noFill/>
        </p:spPr>
        <p:txBody>
          <a:bodyPr wrap="square" rtlCol="0">
            <a:spAutoFit/>
          </a:bodyPr>
          <a:lstStyle/>
          <a:p>
            <a:pPr algn="just"/>
            <a:r>
              <a:rPr lang="en-US" dirty="0"/>
              <a:t> The ability of the capacitor to store charges is known as capacitance.</a:t>
            </a:r>
          </a:p>
          <a:p>
            <a:pPr algn="just"/>
            <a:endParaRPr lang="en-US" dirty="0"/>
          </a:p>
          <a:p>
            <a:pPr algn="just"/>
            <a:r>
              <a:rPr lang="en-US" dirty="0"/>
              <a:t>Capacitors store energy by holding apart pairs of opposite charges. The simplest design for a capacitor is a parallel plate, which consists of two metal plates with a gap between them. But, there are different types of capacitors manufactured in many forms, styles, lengths, girths, and many materials.</a:t>
            </a:r>
          </a:p>
          <a:p>
            <a:pPr algn="just"/>
            <a:endParaRPr lang="en-US" sz="1000" dirty="0"/>
          </a:p>
          <a:p>
            <a:pPr algn="just"/>
            <a:endParaRPr lang="en-US" sz="2000" dirty="0"/>
          </a:p>
          <a:p>
            <a:pPr algn="just"/>
            <a:r>
              <a:rPr lang="en-US" sz="2000" dirty="0"/>
              <a:t> </a:t>
            </a:r>
          </a:p>
          <a:p>
            <a:pPr algn="just"/>
            <a:endParaRPr lang="en-US" sz="2000" dirty="0"/>
          </a:p>
          <a:p>
            <a:pPr algn="just"/>
            <a:endParaRPr lang="en-US" sz="2000"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720" r="13950"/>
          <a:stretch/>
        </p:blipFill>
        <p:spPr>
          <a:xfrm>
            <a:off x="4846320" y="827653"/>
            <a:ext cx="3879668" cy="3500845"/>
          </a:xfrm>
          <a:prstGeom prst="rect">
            <a:avLst/>
          </a:prstGeom>
        </p:spPr>
      </p:pic>
      <p:sp>
        <p:nvSpPr>
          <p:cNvPr id="5" name="TextBox 4"/>
          <p:cNvSpPr txBox="1"/>
          <p:nvPr/>
        </p:nvSpPr>
        <p:spPr>
          <a:xfrm>
            <a:off x="9143999" y="26127"/>
            <a:ext cx="2338252" cy="4524315"/>
          </a:xfrm>
          <a:prstGeom prst="rect">
            <a:avLst/>
          </a:prstGeom>
          <a:noFill/>
        </p:spPr>
        <p:txBody>
          <a:bodyPr wrap="square" rtlCol="0">
            <a:spAutoFit/>
          </a:bodyPr>
          <a:lstStyle/>
          <a:p>
            <a:endParaRPr lang="en-US" dirty="0"/>
          </a:p>
          <a:p>
            <a:r>
              <a:rPr lang="en-US" dirty="0"/>
              <a:t>The conducting plates have some charges q1 and q2 (Usually if one plate has +q the other has –q charge). The electric field in the region between the plates depends on the charge given to the conducting plates. We also know that potential difference (V) is directly proportional to the electric field hence we can say,</a:t>
            </a:r>
          </a:p>
        </p:txBody>
      </p:sp>
      <p:sp>
        <p:nvSpPr>
          <p:cNvPr id="6" name="TextBox 5"/>
          <p:cNvSpPr txBox="1"/>
          <p:nvPr/>
        </p:nvSpPr>
        <p:spPr>
          <a:xfrm>
            <a:off x="4846320" y="4411442"/>
            <a:ext cx="3461657" cy="923330"/>
          </a:xfrm>
          <a:prstGeom prst="rect">
            <a:avLst/>
          </a:prstGeom>
          <a:noFill/>
        </p:spPr>
        <p:txBody>
          <a:bodyPr wrap="square" rtlCol="0">
            <a:spAutoFit/>
          </a:bodyPr>
          <a:lstStyle/>
          <a:p>
            <a:r>
              <a:rPr lang="en-US" dirty="0">
                <a:solidFill>
                  <a:srgbClr val="FFFF00"/>
                </a:solidFill>
              </a:rPr>
              <a:t>Q∝V</a:t>
            </a:r>
          </a:p>
          <a:p>
            <a:r>
              <a:rPr lang="en-US" dirty="0">
                <a:solidFill>
                  <a:srgbClr val="FFFF00"/>
                </a:solidFill>
              </a:rPr>
              <a:t>Q=CV</a:t>
            </a:r>
          </a:p>
          <a:p>
            <a:r>
              <a:rPr lang="en-US" dirty="0">
                <a:solidFill>
                  <a:srgbClr val="FFFF00"/>
                </a:solidFill>
              </a:rPr>
              <a:t>C=QV</a:t>
            </a:r>
          </a:p>
        </p:txBody>
      </p:sp>
      <p:sp>
        <p:nvSpPr>
          <p:cNvPr id="7" name="TextBox 6"/>
          <p:cNvSpPr txBox="1"/>
          <p:nvPr/>
        </p:nvSpPr>
        <p:spPr>
          <a:xfrm>
            <a:off x="5747659" y="4672008"/>
            <a:ext cx="4820195" cy="646331"/>
          </a:xfrm>
          <a:prstGeom prst="rect">
            <a:avLst/>
          </a:prstGeom>
          <a:noFill/>
        </p:spPr>
        <p:txBody>
          <a:bodyPr wrap="square" rtlCol="0">
            <a:spAutoFit/>
          </a:bodyPr>
          <a:lstStyle/>
          <a:p>
            <a:r>
              <a:rPr lang="en-US" dirty="0"/>
              <a:t>This constant of proportionality is known as the </a:t>
            </a:r>
            <a:r>
              <a:rPr lang="en-US" b="1" dirty="0">
                <a:solidFill>
                  <a:srgbClr val="FFFF00"/>
                </a:solidFill>
              </a:rPr>
              <a:t>CAPACITANCE</a:t>
            </a:r>
            <a:r>
              <a:rPr lang="en-US" dirty="0"/>
              <a:t> of the capacitor.</a:t>
            </a:r>
          </a:p>
        </p:txBody>
      </p:sp>
      <p:sp>
        <p:nvSpPr>
          <p:cNvPr id="8" name="TextBox 7"/>
          <p:cNvSpPr txBox="1"/>
          <p:nvPr/>
        </p:nvSpPr>
        <p:spPr>
          <a:xfrm>
            <a:off x="5551716" y="104151"/>
            <a:ext cx="3879668" cy="523220"/>
          </a:xfrm>
          <a:prstGeom prst="rect">
            <a:avLst/>
          </a:prstGeom>
          <a:noFill/>
        </p:spPr>
        <p:txBody>
          <a:bodyPr wrap="square" rtlCol="0">
            <a:spAutoFit/>
          </a:bodyPr>
          <a:lstStyle/>
          <a:p>
            <a:r>
              <a:rPr lang="en-US" sz="2800" dirty="0">
                <a:solidFill>
                  <a:srgbClr val="FFFF00"/>
                </a:solidFill>
              </a:rPr>
              <a:t>CAPACITANCE</a:t>
            </a:r>
          </a:p>
        </p:txBody>
      </p:sp>
      <p:sp>
        <p:nvSpPr>
          <p:cNvPr id="9" name="TextBox 8"/>
          <p:cNvSpPr txBox="1"/>
          <p:nvPr/>
        </p:nvSpPr>
        <p:spPr>
          <a:xfrm>
            <a:off x="1913709" y="5567927"/>
            <a:ext cx="9326877" cy="1015663"/>
          </a:xfrm>
          <a:prstGeom prst="rect">
            <a:avLst/>
          </a:prstGeom>
          <a:noFill/>
        </p:spPr>
        <p:txBody>
          <a:bodyPr wrap="square" rtlCol="0">
            <a:spAutoFit/>
          </a:bodyPr>
          <a:lstStyle/>
          <a:p>
            <a:pPr algn="just"/>
            <a:r>
              <a:rPr lang="en-US" sz="2000" dirty="0"/>
              <a:t>From the equation, it may seem that ‘C’ depends on charge and voltage. Actually, it depends on the shape and size of the capacitor and also on the insulator used between the conducting plates</a:t>
            </a:r>
          </a:p>
        </p:txBody>
      </p:sp>
      <p:sp>
        <p:nvSpPr>
          <p:cNvPr id="11" name="TextBox 10"/>
          <p:cNvSpPr txBox="1"/>
          <p:nvPr/>
        </p:nvSpPr>
        <p:spPr>
          <a:xfrm>
            <a:off x="1227909" y="4441371"/>
            <a:ext cx="3291840" cy="923330"/>
          </a:xfrm>
          <a:prstGeom prst="rect">
            <a:avLst/>
          </a:prstGeom>
          <a:noFill/>
        </p:spPr>
        <p:txBody>
          <a:bodyPr wrap="square" rtlCol="0">
            <a:spAutoFit/>
          </a:bodyPr>
          <a:lstStyle/>
          <a:p>
            <a:r>
              <a:rPr lang="en-US" dirty="0"/>
              <a:t>The capacitance of any capacitor can be either fixed or variable depending on their usage.</a:t>
            </a:r>
          </a:p>
        </p:txBody>
      </p:sp>
    </p:spTree>
    <p:extLst>
      <p:ext uri="{BB962C8B-B14F-4D97-AF65-F5344CB8AC3E}">
        <p14:creationId xmlns:p14="http://schemas.microsoft.com/office/powerpoint/2010/main" val="3903240206"/>
      </p:ext>
    </p:extLst>
  </p:cSld>
  <p:clrMapOvr>
    <a:masterClrMapping/>
  </p:clrMapOvr>
  <p:transition spd="slow">
    <p:randomBar dir="vert"/>
    <p:sndAc>
      <p:stSnd>
        <p:snd r:embed="rId2" name="click.wav"/>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561</TotalTime>
  <Words>1889</Words>
  <Application>Microsoft Office PowerPoint</Application>
  <PresentationFormat>Widescreen</PresentationFormat>
  <Paragraphs>133</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Baskerville Old Face</vt:lpstr>
      <vt:lpstr>Stencil</vt:lpstr>
      <vt:lpstr>Tw Cen MT</vt:lpstr>
      <vt:lpstr>Circuit</vt:lpstr>
      <vt:lpstr>Physics project work</vt:lpstr>
      <vt:lpstr>PowerPoint Presentation</vt:lpstr>
      <vt:lpstr>PowerPoint Presentation</vt:lpstr>
      <vt:lpstr> coming up</vt:lpstr>
      <vt:lpstr>What is a capacitor </vt:lpstr>
      <vt:lpstr>Theoretical definition of capacitors</vt:lpstr>
      <vt:lpstr>PowerPoint Presentation</vt:lpstr>
      <vt:lpstr> </vt:lpstr>
      <vt:lpstr>PowerPoint Presentation</vt:lpstr>
      <vt:lpstr>PowerPoint Presentation</vt:lpstr>
      <vt:lpstr>PowerPoint Presentation</vt:lpstr>
      <vt:lpstr>PowerPoint Presentation</vt:lpstr>
      <vt:lpstr>Types of capacitors </vt:lpstr>
      <vt:lpstr>PowerPoint Presentation</vt:lpstr>
      <vt:lpstr>PowerPoint Presentation</vt:lpstr>
      <vt:lpstr>PowerPoint Presentation</vt:lpstr>
      <vt:lpstr>Explaining the working and purpose of capacitor</vt:lpstr>
      <vt:lpstr>PowerPoint Presentation</vt:lpstr>
      <vt:lpstr>PowerPoint Presentation</vt:lpstr>
      <vt:lpstr>PowerPoint Presentation</vt:lpstr>
      <vt:lpstr>Capacitor in circuit </vt:lpstr>
      <vt:lpstr>PowerPoint Presentation</vt:lpstr>
      <vt:lpstr>Real world examples with explanation </vt:lpstr>
      <vt:lpstr>Use of capacitors </vt:lpstr>
      <vt:lpstr>PowerPoint Presentation</vt:lpstr>
      <vt:lpstr>PowerPoint Presentation</vt:lpstr>
      <vt:lpstr>PowerPoint Presentation</vt:lpstr>
      <vt:lpstr>PowerPoint Presentation</vt:lpstr>
      <vt:lpstr>THE CELL DISTURB THE ELECTRIC FIELD,OR GIVES IT A CERATIN IMPULSE. DO NOT ASK IN WHAT MANNER: IT IS ENOUGH THAT IT IS A PRINCIPLE, AND A GENERAL PRINCIPLE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project work</dc:title>
  <dc:creator>JJ SHARMA</dc:creator>
  <cp:lastModifiedBy>Anant Gupta</cp:lastModifiedBy>
  <cp:revision>345</cp:revision>
  <dcterms:created xsi:type="dcterms:W3CDTF">2021-03-20T09:43:30Z</dcterms:created>
  <dcterms:modified xsi:type="dcterms:W3CDTF">2021-04-10T11:52:02Z</dcterms:modified>
</cp:coreProperties>
</file>